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8"/>
  </p:notesMasterIdLst>
  <p:handoutMasterIdLst>
    <p:handoutMasterId r:id="rId59"/>
  </p:handoutMasterIdLst>
  <p:sldIdLst>
    <p:sldId id="397" r:id="rId5"/>
    <p:sldId id="396" r:id="rId6"/>
    <p:sldId id="262" r:id="rId7"/>
    <p:sldId id="522" r:id="rId8"/>
    <p:sldId id="420" r:id="rId9"/>
    <p:sldId id="529" r:id="rId10"/>
    <p:sldId id="535" r:id="rId11"/>
    <p:sldId id="410" r:id="rId12"/>
    <p:sldId id="534" r:id="rId13"/>
    <p:sldId id="474" r:id="rId14"/>
    <p:sldId id="496" r:id="rId15"/>
    <p:sldId id="566" r:id="rId16"/>
    <p:sldId id="525" r:id="rId17"/>
    <p:sldId id="499" r:id="rId18"/>
    <p:sldId id="523" r:id="rId19"/>
    <p:sldId id="507" r:id="rId20"/>
    <p:sldId id="518" r:id="rId21"/>
    <p:sldId id="578" r:id="rId22"/>
    <p:sldId id="515" r:id="rId23"/>
    <p:sldId id="520" r:id="rId24"/>
    <p:sldId id="567" r:id="rId25"/>
    <p:sldId id="536" r:id="rId26"/>
    <p:sldId id="579" r:id="rId27"/>
    <p:sldId id="530" r:id="rId28"/>
    <p:sldId id="521" r:id="rId29"/>
    <p:sldId id="580" r:id="rId30"/>
    <p:sldId id="502" r:id="rId31"/>
    <p:sldId id="519" r:id="rId32"/>
    <p:sldId id="569" r:id="rId33"/>
    <p:sldId id="514" r:id="rId34"/>
    <p:sldId id="524" r:id="rId35"/>
    <p:sldId id="497" r:id="rId36"/>
    <p:sldId id="526" r:id="rId37"/>
    <p:sldId id="508" r:id="rId38"/>
    <p:sldId id="509" r:id="rId39"/>
    <p:sldId id="516" r:id="rId40"/>
    <p:sldId id="582" r:id="rId41"/>
    <p:sldId id="512" r:id="rId42"/>
    <p:sldId id="581" r:id="rId43"/>
    <p:sldId id="493" r:id="rId44"/>
    <p:sldId id="511" r:id="rId45"/>
    <p:sldId id="491" r:id="rId46"/>
    <p:sldId id="570" r:id="rId47"/>
    <p:sldId id="565" r:id="rId48"/>
    <p:sldId id="571" r:id="rId49"/>
    <p:sldId id="572" r:id="rId50"/>
    <p:sldId id="573" r:id="rId51"/>
    <p:sldId id="400" r:id="rId52"/>
    <p:sldId id="568" r:id="rId53"/>
    <p:sldId id="459" r:id="rId54"/>
    <p:sldId id="563" r:id="rId55"/>
    <p:sldId id="564" r:id="rId56"/>
    <p:sldId id="303" r:id="rId57"/>
  </p:sldIdLst>
  <p:sldSz cx="9144000" cy="6858000" type="screen4x3"/>
  <p:notesSz cx="6858000"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97"/>
            <p14:sldId id="396"/>
            <p14:sldId id="262"/>
            <p14:sldId id="522"/>
            <p14:sldId id="420"/>
            <p14:sldId id="529"/>
            <p14:sldId id="535"/>
            <p14:sldId id="410"/>
            <p14:sldId id="534"/>
            <p14:sldId id="474"/>
            <p14:sldId id="496"/>
            <p14:sldId id="566"/>
            <p14:sldId id="525"/>
            <p14:sldId id="499"/>
            <p14:sldId id="523"/>
            <p14:sldId id="507"/>
            <p14:sldId id="518"/>
            <p14:sldId id="578"/>
            <p14:sldId id="515"/>
            <p14:sldId id="520"/>
            <p14:sldId id="567"/>
            <p14:sldId id="536"/>
            <p14:sldId id="579"/>
            <p14:sldId id="530"/>
            <p14:sldId id="521"/>
            <p14:sldId id="580"/>
            <p14:sldId id="502"/>
            <p14:sldId id="519"/>
            <p14:sldId id="569"/>
            <p14:sldId id="514"/>
            <p14:sldId id="524"/>
            <p14:sldId id="497"/>
            <p14:sldId id="526"/>
            <p14:sldId id="508"/>
            <p14:sldId id="509"/>
            <p14:sldId id="516"/>
            <p14:sldId id="582"/>
            <p14:sldId id="512"/>
            <p14:sldId id="581"/>
            <p14:sldId id="493"/>
            <p14:sldId id="511"/>
            <p14:sldId id="491"/>
          </p14:sldIdLst>
        </p14:section>
        <p14:section name="Practical Ethics" id="{4DE334D2-F9D5-D240-8E6E-B63F7287C7FF}">
          <p14:sldIdLst/>
        </p14:section>
        <p14:section name="More confidentiality" id="{A72606DE-32BA-D34F-916A-349C7374ADDD}">
          <p14:sldIdLst>
            <p14:sldId id="570"/>
            <p14:sldId id="565"/>
            <p14:sldId id="571"/>
            <p14:sldId id="572"/>
            <p14:sldId id="573"/>
            <p14:sldId id="400"/>
            <p14:sldId id="568"/>
            <p14:sldId id="459"/>
            <p14:sldId id="563"/>
            <p14:sldId id="564"/>
            <p14:sldId id="30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0C0D"/>
    <a:srgbClr val="8E070A"/>
    <a:srgbClr val="FF0064"/>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74D0D-B9A4-47D1-BFD8-D73BDF9BEB13}" v="2" dt="2021-11-30T14:23:07.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5"/>
    <p:restoredTop sz="84652" autoAdjust="0"/>
  </p:normalViewPr>
  <p:slideViewPr>
    <p:cSldViewPr snapToGrid="0" snapToObjects="1">
      <p:cViewPr varScale="1">
        <p:scale>
          <a:sx n="94" d="100"/>
          <a:sy n="94" d="100"/>
        </p:scale>
        <p:origin x="2184" y="9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26748"/>
    </p:cViewPr>
  </p:sorterViewPr>
  <p:notesViewPr>
    <p:cSldViewPr snapToGrid="0" snapToObjects="1" showGuides="1">
      <p:cViewPr varScale="1">
        <p:scale>
          <a:sx n="158" d="100"/>
          <a:sy n="158" d="100"/>
        </p:scale>
        <p:origin x="496" y="216"/>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93633"/>
          </a:xfrm>
          <a:prstGeom prst="rect">
            <a:avLst/>
          </a:prstGeom>
        </p:spPr>
        <p:txBody>
          <a:bodyPr vert="horz" lIns="91440" tIns="45720" rIns="91440" bIns="45720" rtlCol="0"/>
          <a:lstStyle>
            <a:lvl1pPr algn="r">
              <a:defRPr sz="1200"/>
            </a:lvl1pPr>
          </a:lstStyle>
          <a:p>
            <a:fld id="{BB7E2E82-72CD-0544-803E-ECCCB1A6640C}" type="datetimeFigureOut">
              <a:rPr lang="en-US" smtClean="0"/>
              <a:t>4/16/2024</a:t>
            </a:fld>
            <a:endParaRPr lang="en-US" dirty="0"/>
          </a:p>
        </p:txBody>
      </p:sp>
      <p:sp>
        <p:nvSpPr>
          <p:cNvPr id="4" name="Footer Placeholder 3"/>
          <p:cNvSpPr>
            <a:spLocks noGrp="1"/>
          </p:cNvSpPr>
          <p:nvPr>
            <p:ph type="ftr" sz="quarter" idx="2"/>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9377316"/>
            <a:ext cx="2971800" cy="493633"/>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93633"/>
          </a:xfrm>
          <a:prstGeom prst="rect">
            <a:avLst/>
          </a:prstGeom>
        </p:spPr>
        <p:txBody>
          <a:bodyPr vert="horz" lIns="91440" tIns="45720" rIns="91440" bIns="45720" rtlCol="0"/>
          <a:lstStyle>
            <a:lvl1pPr algn="r">
              <a:defRPr sz="1200"/>
            </a:lvl1pPr>
          </a:lstStyle>
          <a:p>
            <a:fld id="{CCBE4FC7-C1BC-BD40-85E8-F7D387FACD0C}" type="datetimeFigureOut">
              <a:rPr lang="en-US" smtClean="0"/>
              <a:t>4/16/2024</a:t>
            </a:fld>
            <a:endParaRPr lang="en-US" dirty="0"/>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689515"/>
            <a:ext cx="548640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9377316"/>
            <a:ext cx="2971800" cy="493633"/>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Scholasticism" TargetMode="External"/><Relationship Id="rId13" Type="http://schemas.openxmlformats.org/officeDocument/2006/relationships/hyperlink" Target="https://en.wikipedia.org/wiki/Aristotle" TargetMode="External"/><Relationship Id="rId3" Type="http://schemas.openxmlformats.org/officeDocument/2006/relationships/hyperlink" Target="https://en.wikipedia.org/wiki/Judeo-Islamic_philosophies_(800%E2%80%931400)" TargetMode="External"/><Relationship Id="rId7" Type="http://schemas.openxmlformats.org/officeDocument/2006/relationships/hyperlink" Target="https://en.wikipedia.org/wiki/Early_Church" TargetMode="External"/><Relationship Id="rId12" Type="http://schemas.openxmlformats.org/officeDocument/2006/relationships/hyperlink" Target="https://commons.wikimedia.org/wiki/Lysippo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Neoplatonism" TargetMode="External"/><Relationship Id="rId11" Type="http://schemas.openxmlformats.org/officeDocument/2006/relationships/hyperlink" Target="https://en.wikipedia.org/wiki/Virtue_ethics" TargetMode="External"/><Relationship Id="rId5" Type="http://schemas.openxmlformats.org/officeDocument/2006/relationships/hyperlink" Target="https://en.wikipedia.org/wiki/Christian_theology" TargetMode="External"/><Relationship Id="rId10" Type="http://schemas.openxmlformats.org/officeDocument/2006/relationships/hyperlink" Target="https://en.wikipedia.org/wiki/Thomas_Aquinas" TargetMode="External"/><Relationship Id="rId4" Type="http://schemas.openxmlformats.org/officeDocument/2006/relationships/hyperlink" Target="https://en.wikipedia.org/wiki/Middle_Ages" TargetMode="External"/><Relationship Id="rId9" Type="http://schemas.openxmlformats.org/officeDocument/2006/relationships/hyperlink" Target="https://en.wikipedia.org/wiki/Catholic_Churc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33195821@N0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T._M._Scanlon" TargetMode="External"/><Relationship Id="rId3" Type="http://schemas.openxmlformats.org/officeDocument/2006/relationships/hyperlink" Target="https://en.wikipedia.org/wiki/Greek_language" TargetMode="External"/><Relationship Id="rId7" Type="http://schemas.openxmlformats.org/officeDocument/2006/relationships/hyperlink" Target="https://en.wikipedia.org/wiki/Thomas_Nage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Metaphysics_of_Morals" TargetMode="External"/><Relationship Id="rId5" Type="http://schemas.openxmlformats.org/officeDocument/2006/relationships/hyperlink" Target="https://en.wikipedia.org/wiki/Critique_of_Practical_Reason" TargetMode="External"/><Relationship Id="rId4" Type="http://schemas.openxmlformats.org/officeDocument/2006/relationships/hyperlink" Target="https://en.wikipedia.org/wiki/Groundwork_of_the_Metaphysic_of_Morals" TargetMode="External"/><Relationship Id="rId9" Type="http://schemas.openxmlformats.org/officeDocument/2006/relationships/hyperlink" Target="https://en.wikipedia.org/wiki/Roger_Scrut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Elizabeth_Anscombe" TargetMode="External"/><Relationship Id="rId13" Type="http://schemas.openxmlformats.org/officeDocument/2006/relationships/hyperlink" Target="https://en.wikipedia.org/wiki/Martin_Seligman" TargetMode="External"/><Relationship Id="rId3" Type="http://schemas.openxmlformats.org/officeDocument/2006/relationships/hyperlink" Target="https://en.wikipedia.org/wiki/Age_of_Enlightenment" TargetMode="External"/><Relationship Id="rId7" Type="http://schemas.openxmlformats.org/officeDocument/2006/relationships/hyperlink" Target="https://en.wikipedia.org/wiki/Philosophy" TargetMode="External"/><Relationship Id="rId12" Type="http://schemas.openxmlformats.org/officeDocument/2006/relationships/hyperlink" Target="https://en.wikipedia.org/wiki/After_Virtu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Deontology" TargetMode="External"/><Relationship Id="rId11" Type="http://schemas.openxmlformats.org/officeDocument/2006/relationships/hyperlink" Target="https://en.wikipedia.org/wiki/Postmodernism" TargetMode="External"/><Relationship Id="rId5" Type="http://schemas.openxmlformats.org/officeDocument/2006/relationships/hyperlink" Target="https://en.wikipedia.org/wiki/Utilitarianism" TargetMode="External"/><Relationship Id="rId10" Type="http://schemas.openxmlformats.org/officeDocument/2006/relationships/hyperlink" Target="https://en.wikipedia.org/wiki/Alasdair_MacIntyre" TargetMode="External"/><Relationship Id="rId4" Type="http://schemas.openxmlformats.org/officeDocument/2006/relationships/hyperlink" Target="https://en.wikipedia.org/wiki/David_Hume" TargetMode="External"/><Relationship Id="rId9" Type="http://schemas.openxmlformats.org/officeDocument/2006/relationships/hyperlink" Target="https://en.wikipedia.org/wiki/Modern_Moral_Philosophy" TargetMode="External"/><Relationship Id="rId14" Type="http://schemas.openxmlformats.org/officeDocument/2006/relationships/hyperlink" Target="https://en.wikipedia.org/wiki/Positive_psychology"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lickr.com/photos/33195821@N0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creativecommons.org/licenses/by-sa/2.0/" TargetMode="External"/><Relationship Id="rId5" Type="http://schemas.openxmlformats.org/officeDocument/2006/relationships/hyperlink" Target="https://www.geograph.ie/reuse.php?id=5780580" TargetMode="External"/><Relationship Id="rId4" Type="http://schemas.openxmlformats.org/officeDocument/2006/relationships/hyperlink" Target="https://www.geograph.ie/profile/5835"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Trolley_problem" TargetMode="External"/><Relationship Id="rId13" Type="http://schemas.openxmlformats.org/officeDocument/2006/relationships/hyperlink" Target="https://en.wikipedia.org/wiki/Categorical_imperative" TargetMode="External"/><Relationship Id="rId18" Type="http://schemas.openxmlformats.org/officeDocument/2006/relationships/hyperlink" Target="https://en.wikipedia.org/wiki/Aristotle" TargetMode="External"/><Relationship Id="rId3" Type="http://schemas.openxmlformats.org/officeDocument/2006/relationships/hyperlink" Target="https://en.wikipedia.org/wiki/Ethics" TargetMode="External"/><Relationship Id="rId21" Type="http://schemas.openxmlformats.org/officeDocument/2006/relationships/hyperlink" Target="https://en.wikipedia.org/wiki/The_Guardian" TargetMode="External"/><Relationship Id="rId7" Type="http://schemas.openxmlformats.org/officeDocument/2006/relationships/hyperlink" Target="https://en.wikipedia.org/wiki/The_Good_Place#cite_note-67" TargetMode="External"/><Relationship Id="rId12" Type="http://schemas.openxmlformats.org/officeDocument/2006/relationships/hyperlink" Target="https://en.wikipedia.org/wiki/The_Good_Place#cite_note-:4-69" TargetMode="External"/><Relationship Id="rId17" Type="http://schemas.openxmlformats.org/officeDocument/2006/relationships/hyperlink" Target="https://en.wikipedia.org/wiki/The_Good_Place#cite_note-:6-71" TargetMode="External"/><Relationship Id="rId2" Type="http://schemas.openxmlformats.org/officeDocument/2006/relationships/slide" Target="../slides/slide29.xml"/><Relationship Id="rId16" Type="http://schemas.openxmlformats.org/officeDocument/2006/relationships/hyperlink" Target="https://en.wikipedia.org/wiki/T._M._Scanlon" TargetMode="External"/><Relationship Id="rId20" Type="http://schemas.openxmlformats.org/officeDocument/2006/relationships/hyperlink" Target="https://en.wikipedia.org/wiki/The_Good_Place#cite_note-:7-72" TargetMode="External"/><Relationship Id="rId1" Type="http://schemas.openxmlformats.org/officeDocument/2006/relationships/notesMaster" Target="../notesMasters/notesMaster1.xml"/><Relationship Id="rId6" Type="http://schemas.openxmlformats.org/officeDocument/2006/relationships/hyperlink" Target="https://en.wikipedia.org/wiki/The_Good_Place#cite_note-theconversation-1" TargetMode="External"/><Relationship Id="rId11" Type="http://schemas.openxmlformats.org/officeDocument/2006/relationships/hyperlink" Target="https://en.wikipedia.org/wiki/The_Good_Place#cite_note-:3-68" TargetMode="External"/><Relationship Id="rId5" Type="http://schemas.openxmlformats.org/officeDocument/2006/relationships/hyperlink" Target="https://en.wikipedia.org/wiki/The_Good_Place#cite_note-66" TargetMode="External"/><Relationship Id="rId15" Type="http://schemas.openxmlformats.org/officeDocument/2006/relationships/hyperlink" Target="https://en.wikipedia.org/wiki/The_Good_Place#cite_note-:5-70" TargetMode="External"/><Relationship Id="rId10" Type="http://schemas.openxmlformats.org/officeDocument/2006/relationships/hyperlink" Target="https://en.wikipedia.org/wiki/Philippa_Foot" TargetMode="External"/><Relationship Id="rId19" Type="http://schemas.openxmlformats.org/officeDocument/2006/relationships/hyperlink" Target="https://en.wikipedia.org/wiki/S%C3%B8ren_Kierkegaard" TargetMode="External"/><Relationship Id="rId4" Type="http://schemas.openxmlformats.org/officeDocument/2006/relationships/hyperlink" Target="https://en.wikipedia.org/wiki/Philosophy" TargetMode="External"/><Relationship Id="rId9" Type="http://schemas.openxmlformats.org/officeDocument/2006/relationships/hyperlink" Target="https://en.wikipedia.org/wiki/Thought_experiment" TargetMode="External"/><Relationship Id="rId14" Type="http://schemas.openxmlformats.org/officeDocument/2006/relationships/hyperlink" Target="https://en.wikipedia.org/wiki/Immanuel_Kant" TargetMode="External"/><Relationship Id="rId22" Type="http://schemas.openxmlformats.org/officeDocument/2006/relationships/hyperlink" Target="https://en.wikipedia.org/wiki/The_Atlanti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ipedia.org/wiki/Samadhi" TargetMode="External"/><Relationship Id="rId13" Type="http://schemas.openxmlformats.org/officeDocument/2006/relationships/hyperlink" Target="https://en.wikipedia.org/wiki/Morality_in_Islam#cite_note-Clark-283-3" TargetMode="External"/><Relationship Id="rId18" Type="http://schemas.openxmlformats.org/officeDocument/2006/relationships/hyperlink" Target="https://en.wikipedia.org/wiki/Forgiveness" TargetMode="External"/><Relationship Id="rId3" Type="http://schemas.openxmlformats.org/officeDocument/2006/relationships/hyperlink" Target="https://en.wikipedia.org/wiki/Virtue" TargetMode="External"/><Relationship Id="rId21" Type="http://schemas.openxmlformats.org/officeDocument/2006/relationships/hyperlink" Target="https://en.wikipedia.org/wiki/Honesty" TargetMode="External"/><Relationship Id="rId7" Type="http://schemas.openxmlformats.org/officeDocument/2006/relationships/hyperlink" Target="https://en.wikipedia.org/wiki/Reason" TargetMode="External"/><Relationship Id="rId12" Type="http://schemas.openxmlformats.org/officeDocument/2006/relationships/hyperlink" Target="https://en.wikipedia.org/wiki/Hadith" TargetMode="External"/><Relationship Id="rId17" Type="http://schemas.openxmlformats.org/officeDocument/2006/relationships/hyperlink" Target="https://en.wikipedia.org/wiki/Morality_in_Islam#cite_note-4" TargetMode="External"/><Relationship Id="rId2" Type="http://schemas.openxmlformats.org/officeDocument/2006/relationships/slide" Target="../slides/slide35.xml"/><Relationship Id="rId16" Type="http://schemas.openxmlformats.org/officeDocument/2006/relationships/hyperlink" Target="https://en.wikipedia.org/wiki/Charity_(practice)" TargetMode="External"/><Relationship Id="rId20" Type="http://schemas.openxmlformats.org/officeDocument/2006/relationships/hyperlink" Target="https://en.wikipedia.org/wiki/Justice" TargetMode="External"/><Relationship Id="rId1" Type="http://schemas.openxmlformats.org/officeDocument/2006/relationships/notesMaster" Target="../notesMasters/notesMaster1.xml"/><Relationship Id="rId6" Type="http://schemas.openxmlformats.org/officeDocument/2006/relationships/hyperlink" Target="https://en.wikipedia.org/wiki/Arete_(moral_virtue)" TargetMode="External"/><Relationship Id="rId11" Type="http://schemas.openxmlformats.org/officeDocument/2006/relationships/hyperlink" Target="https://en.wikipedia.org/wiki/Quran" TargetMode="External"/><Relationship Id="rId5" Type="http://schemas.openxmlformats.org/officeDocument/2006/relationships/hyperlink" Target="https://en.wikipedia.org/wiki/Eudemian_Ethics" TargetMode="External"/><Relationship Id="rId15" Type="http://schemas.openxmlformats.org/officeDocument/2006/relationships/hyperlink" Target="https://en.wikipedia.org/wiki/Kindness" TargetMode="External"/><Relationship Id="rId10" Type="http://schemas.openxmlformats.org/officeDocument/2006/relationships/hyperlink" Target="https://en.wikipedia.org/wiki/Islam" TargetMode="External"/><Relationship Id="rId19" Type="http://schemas.openxmlformats.org/officeDocument/2006/relationships/hyperlink" Target="https://en.wikipedia.org/wiki/Parent" TargetMode="External"/><Relationship Id="rId4" Type="http://schemas.openxmlformats.org/officeDocument/2006/relationships/hyperlink" Target="https://en.wikipedia.org/wiki/Nicomachean_Ethics" TargetMode="External"/><Relationship Id="rId9" Type="http://schemas.openxmlformats.org/officeDocument/2006/relationships/hyperlink" Target="https://en.wikipedia.org/wiki/Morality" TargetMode="External"/><Relationship Id="rId14" Type="http://schemas.openxmlformats.org/officeDocument/2006/relationships/hyperlink" Target="https://en.wikipedia.org/wiki/Moral_character" TargetMode="External"/><Relationship Id="rId22" Type="http://schemas.openxmlformats.org/officeDocument/2006/relationships/hyperlink" Target="https://en.wikipedia.org/wiki/Anger"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History of this course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Spring 2021. Course initiated by Clare van Hamel, Foundation School Director, Severn Deanery to provide a Deanery based Ethics course in line with the Foundation Programme curriculum.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First run  4 May 2021 – went well, modified as below: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 5</a:t>
            </a:r>
          </a:p>
          <a:p>
            <a:pPr lvl="0"/>
            <a:r>
              <a:rPr lang="en-GB" sz="1200" kern="1200" dirty="0">
                <a:solidFill>
                  <a:schemeClr val="tx1"/>
                </a:solidFill>
                <a:effectLst/>
                <a:latin typeface="+mn-lt"/>
                <a:ea typeface="+mn-ea"/>
                <a:cs typeface="+mn-cs"/>
              </a:rPr>
              <a:t>Do we want to delete confidentiality as an example?  - ✔</a:t>
            </a:r>
          </a:p>
          <a:p>
            <a:pPr lvl="0"/>
            <a:r>
              <a:rPr lang="en-GB" sz="1200" kern="1200" dirty="0">
                <a:solidFill>
                  <a:schemeClr val="tx1"/>
                </a:solidFill>
                <a:effectLst/>
                <a:latin typeface="+mn-lt"/>
                <a:ea typeface="+mn-ea"/>
                <a:cs typeface="+mn-cs"/>
              </a:rPr>
              <a:t>Reminder to do </a:t>
            </a:r>
            <a:r>
              <a:rPr lang="en-GB" sz="1200" kern="1200" dirty="0" err="1">
                <a:solidFill>
                  <a:schemeClr val="tx1"/>
                </a:solidFill>
                <a:effectLst/>
                <a:latin typeface="+mn-lt"/>
                <a:ea typeface="+mn-ea"/>
                <a:cs typeface="+mn-cs"/>
              </a:rPr>
              <a:t>sli.do</a:t>
            </a:r>
            <a:r>
              <a:rPr lang="en-GB" sz="1200" kern="1200" dirty="0">
                <a:solidFill>
                  <a:schemeClr val="tx1"/>
                </a:solidFill>
                <a:effectLst/>
                <a:latin typeface="+mn-lt"/>
                <a:ea typeface="+mn-ea"/>
                <a:cs typeface="+mn-cs"/>
              </a:rPr>
              <a:t> – maybe add text reminder onto the intro slide - ✔</a:t>
            </a:r>
          </a:p>
          <a:p>
            <a:pPr lvl="0"/>
            <a:r>
              <a:rPr lang="en-GB" sz="1200" kern="1200" dirty="0">
                <a:solidFill>
                  <a:schemeClr val="tx1"/>
                </a:solidFill>
                <a:effectLst/>
                <a:latin typeface="+mn-lt"/>
                <a:ea typeface="+mn-ea"/>
                <a:cs typeface="+mn-cs"/>
              </a:rPr>
              <a:t>Move objectives slide to here? Or leave it after reminder of what the curriculum is – </a:t>
            </a:r>
            <a:r>
              <a:rPr lang="en-GB" sz="1200" i="1" kern="1200" dirty="0">
                <a:solidFill>
                  <a:schemeClr val="tx1"/>
                </a:solidFill>
                <a:effectLst/>
                <a:latin typeface="+mn-lt"/>
                <a:ea typeface="+mn-ea"/>
                <a:cs typeface="+mn-cs"/>
              </a:rPr>
              <a:t>probably flows better to leave the Objectives after the curriculum but moved the </a:t>
            </a:r>
            <a:r>
              <a:rPr lang="en-GB" sz="1200" i="1" kern="1200">
                <a:solidFill>
                  <a:schemeClr val="tx1"/>
                </a:solidFill>
                <a:effectLst/>
                <a:latin typeface="+mn-lt"/>
                <a:ea typeface="+mn-ea"/>
                <a:cs typeface="+mn-cs"/>
              </a:rPr>
              <a:t>‘Principles of </a:t>
            </a:r>
            <a:r>
              <a:rPr lang="en-GB" sz="1200" i="1" kern="1200" dirty="0">
                <a:solidFill>
                  <a:schemeClr val="tx1"/>
                </a:solidFill>
                <a:effectLst/>
                <a:latin typeface="+mn-lt"/>
                <a:ea typeface="+mn-ea"/>
                <a:cs typeface="+mn-cs"/>
              </a:rPr>
              <a:t>Education’ small group slide to after ‘Objectives’ and just before the ‘Programme for the Day’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 11</a:t>
            </a:r>
          </a:p>
          <a:p>
            <a:pPr lvl="0"/>
            <a:r>
              <a:rPr lang="en-GB" sz="1200" kern="1200" dirty="0">
                <a:solidFill>
                  <a:schemeClr val="tx1"/>
                </a:solidFill>
                <a:effectLst/>
                <a:latin typeface="+mn-lt"/>
                <a:ea typeface="+mn-ea"/>
                <a:cs typeface="+mn-cs"/>
              </a:rPr>
              <a:t>Explicitly encourage to present the disagreements, rather than just what they agreed -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 12</a:t>
            </a:r>
          </a:p>
          <a:p>
            <a:pPr lvl="0"/>
            <a:r>
              <a:rPr lang="en-GB" sz="1200" kern="1200" dirty="0">
                <a:solidFill>
                  <a:schemeClr val="tx1"/>
                </a:solidFill>
                <a:effectLst/>
                <a:latin typeface="+mn-lt"/>
                <a:ea typeface="+mn-ea"/>
                <a:cs typeface="+mn-cs"/>
              </a:rPr>
              <a:t>Could we sort of construct this like a mind map/diagram that we populate one by one? Just to break up the speech somewhat – </a:t>
            </a:r>
          </a:p>
          <a:p>
            <a:pPr lvl="0"/>
            <a:r>
              <a:rPr lang="en-GB" sz="1200" kern="1200" dirty="0">
                <a:solidFill>
                  <a:schemeClr val="tx1"/>
                </a:solidFill>
                <a:effectLst/>
                <a:latin typeface="+mn-lt"/>
                <a:ea typeface="+mn-ea"/>
                <a:cs typeface="+mn-cs"/>
              </a:rPr>
              <a:t>Or alternate between one of their presented and one of ours - </a:t>
            </a:r>
            <a:r>
              <a:rPr lang="en-GB" sz="1200" i="1" kern="1200" dirty="0">
                <a:solidFill>
                  <a:schemeClr val="tx1"/>
                </a:solidFill>
                <a:effectLst/>
                <a:latin typeface="+mn-lt"/>
                <a:ea typeface="+mn-ea"/>
                <a:cs typeface="+mn-cs"/>
              </a:rPr>
              <a:t>added to the advice for trainers on how to run this.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 14</a:t>
            </a:r>
          </a:p>
          <a:p>
            <a:pPr lvl="0"/>
            <a:r>
              <a:rPr lang="en-GB" sz="1200" kern="1200" dirty="0">
                <a:solidFill>
                  <a:schemeClr val="tx1"/>
                </a:solidFill>
                <a:effectLst/>
                <a:latin typeface="+mn-lt"/>
                <a:ea typeface="+mn-ea"/>
                <a:cs typeface="+mn-cs"/>
              </a:rPr>
              <a:t>Should we put a note about stoicism underneath virtue? </a:t>
            </a:r>
            <a:r>
              <a:rPr lang="en-GB" sz="1200" i="1" kern="1200" dirty="0">
                <a:solidFill>
                  <a:schemeClr val="tx1"/>
                </a:solidFill>
                <a:effectLst/>
                <a:latin typeface="+mn-lt"/>
                <a:ea typeface="+mn-ea"/>
                <a:cs typeface="+mn-cs"/>
              </a:rPr>
              <a:t>Added to ‘Discuss’ in the Notes rather than making the slide busier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 16</a:t>
            </a:r>
          </a:p>
          <a:p>
            <a:pPr lvl="0"/>
            <a:r>
              <a:rPr lang="en-GB" sz="1200" kern="1200" dirty="0">
                <a:solidFill>
                  <a:schemeClr val="tx1"/>
                </a:solidFill>
                <a:effectLst/>
                <a:latin typeface="+mn-lt"/>
                <a:ea typeface="+mn-ea"/>
                <a:cs typeface="+mn-cs"/>
              </a:rPr>
              <a:t>Revisit the Venn diagram before going into virtue ethics, to remind them of the structure that we have covered the pre-theory, and now into the three main approaches. </a:t>
            </a:r>
            <a:r>
              <a:rPr lang="en-GB" sz="1200" i="1" kern="1200" dirty="0">
                <a:solidFill>
                  <a:schemeClr val="tx1"/>
                </a:solidFill>
                <a:effectLst/>
                <a:latin typeface="+mn-lt"/>
                <a:ea typeface="+mn-ea"/>
                <a:cs typeface="+mn-cs"/>
              </a:rPr>
              <a:t>Venn diagram overview slide repeated before each new change of ethical system.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 18</a:t>
            </a:r>
          </a:p>
          <a:p>
            <a:pPr lvl="0"/>
            <a:r>
              <a:rPr lang="en-GB" sz="1200" kern="1200" dirty="0">
                <a:solidFill>
                  <a:schemeClr val="tx1"/>
                </a:solidFill>
                <a:effectLst/>
                <a:latin typeface="+mn-lt"/>
                <a:ea typeface="+mn-ea"/>
                <a:cs typeface="+mn-cs"/>
              </a:rPr>
              <a:t>Again, visit the Venn diagram? </a:t>
            </a:r>
            <a:r>
              <a:rPr lang="en-GB" sz="1200" i="1" kern="1200" dirty="0">
                <a:solidFill>
                  <a:schemeClr val="tx1"/>
                </a:solidFill>
                <a:effectLst/>
                <a:latin typeface="+mn-lt"/>
                <a:ea typeface="+mn-ea"/>
                <a:cs typeface="+mn-cs"/>
              </a:rPr>
              <a:t>Venn diagram overview slide repeated before each new change of ethical system.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 29</a:t>
            </a:r>
          </a:p>
          <a:p>
            <a:pPr lvl="0"/>
            <a:r>
              <a:rPr lang="en-GB" sz="1200" kern="1200" dirty="0">
                <a:solidFill>
                  <a:schemeClr val="tx1"/>
                </a:solidFill>
                <a:effectLst/>
                <a:latin typeface="+mn-lt"/>
                <a:ea typeface="+mn-ea"/>
                <a:cs typeface="+mn-cs"/>
              </a:rPr>
              <a:t>Brief summary/reminder of the systems before they go into the activity </a:t>
            </a:r>
            <a:r>
              <a:rPr lang="en-GB" sz="1200" i="1" kern="1200" dirty="0">
                <a:solidFill>
                  <a:schemeClr val="tx1"/>
                </a:solidFill>
                <a:effectLst/>
                <a:latin typeface="+mn-lt"/>
                <a:ea typeface="+mn-ea"/>
                <a:cs typeface="+mn-cs"/>
              </a:rPr>
              <a:t>Venn diagram overview slide repeated before each new change of ethical system.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Slides on ethical theories</a:t>
            </a:r>
          </a:p>
          <a:p>
            <a:pPr lvl="0"/>
            <a:r>
              <a:rPr lang="en-GB" sz="1200" i="1" kern="1200" dirty="0">
                <a:solidFill>
                  <a:schemeClr val="tx1"/>
                </a:solidFill>
                <a:effectLst/>
                <a:latin typeface="+mn-lt"/>
                <a:ea typeface="+mn-ea"/>
                <a:cs typeface="+mn-cs"/>
              </a:rPr>
              <a:t>Have been reorganised to present the theories more quickly and then present the problems associated with each theory after the Activity.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From participant feedback</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Could send the breakout rooms to participants beforehand and allocate them before so that it’s more straightforward on the day? </a:t>
            </a:r>
            <a:r>
              <a:rPr lang="en-GB" sz="1200" i="1" kern="1200" dirty="0">
                <a:solidFill>
                  <a:schemeClr val="tx1"/>
                </a:solidFill>
                <a:effectLst/>
                <a:latin typeface="+mn-lt"/>
                <a:ea typeface="+mn-ea"/>
                <a:cs typeface="+mn-cs"/>
              </a:rPr>
              <a:t>Discussed after the day – problem is if we have no-shows or people already sharing accommodation.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More time on cases – </a:t>
            </a:r>
            <a:r>
              <a:rPr lang="en-GB" sz="1200" i="1" kern="1200" dirty="0">
                <a:solidFill>
                  <a:schemeClr val="tx1"/>
                </a:solidFill>
                <a:effectLst/>
                <a:latin typeface="+mn-lt"/>
                <a:ea typeface="+mn-ea"/>
                <a:cs typeface="+mn-cs"/>
              </a:rPr>
              <a:t>this needs a bit of a re-think and some discussion. Probably better to treat the cases as small group discussions rather than simply delivering them.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Agreed that we need to have some kind of acronym/quick aide-memoire and then give them the chance to apply this to some cases. </a:t>
            </a:r>
          </a:p>
          <a:p>
            <a:r>
              <a:rPr lang="en-GB" sz="1200" i="1" kern="1200" dirty="0">
                <a:solidFill>
                  <a:schemeClr val="tx1"/>
                </a:solidFill>
                <a:effectLst/>
                <a:latin typeface="+mn-lt"/>
                <a:ea typeface="+mn-ea"/>
                <a:cs typeface="+mn-cs"/>
              </a:rPr>
              <a:t>A challenge for participants over coffee or lunch.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Would be good to change the cases to be more medical, e.g. confidentiality, HIV, ?sedation ?self-discharge </a:t>
            </a:r>
            <a:r>
              <a:rPr lang="en-GB" sz="1200" i="1" kern="1200" dirty="0">
                <a:solidFill>
                  <a:schemeClr val="tx1"/>
                </a:solidFill>
                <a:effectLst/>
                <a:latin typeface="+mn-lt"/>
                <a:ea typeface="+mn-ea"/>
                <a:cs typeface="+mn-cs"/>
              </a:rPr>
              <a:t>As above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33465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dirty="0"/>
          </a:p>
        </p:txBody>
      </p:sp>
    </p:spTree>
    <p:extLst>
      <p:ext uri="{BB962C8B-B14F-4D97-AF65-F5344CB8AC3E}">
        <p14:creationId xmlns:p14="http://schemas.microsoft.com/office/powerpoint/2010/main" val="27324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a:t>
            </a:r>
          </a:p>
          <a:p>
            <a:r>
              <a:rPr lang="en-US" b="0" dirty="0"/>
              <a:t>Probably two groups. Allow 20 minutes discussion, 10 minutes feedback and then work through the list below.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Feedback - Encourage the participants not only to prevent the consensus definition within their group but also any disagreements</a:t>
            </a:r>
          </a:p>
          <a:p>
            <a:endParaRPr lang="en-US" b="1" dirty="0"/>
          </a:p>
          <a:p>
            <a:endParaRPr lang="en-US" b="1" dirty="0"/>
          </a:p>
          <a:p>
            <a:r>
              <a:rPr lang="en-US" dirty="0"/>
              <a:t>Definitions mostly from Oxford Concise Dictionary</a:t>
            </a:r>
          </a:p>
          <a:p>
            <a:r>
              <a:rPr lang="en-US" i="1" dirty="0"/>
              <a:t>Ethics</a:t>
            </a:r>
          </a:p>
          <a:p>
            <a:r>
              <a:rPr lang="en-US" dirty="0"/>
              <a:t>1. Relating to morals</a:t>
            </a:r>
          </a:p>
          <a:p>
            <a:r>
              <a:rPr lang="en-US" dirty="0"/>
              <a:t>2. Set of principles of morals </a:t>
            </a:r>
          </a:p>
          <a:p>
            <a:r>
              <a:rPr lang="en-US" dirty="0"/>
              <a:t>3. =‘Moral philosophy’</a:t>
            </a:r>
          </a:p>
          <a:p>
            <a:r>
              <a:rPr lang="en-US" b="1" dirty="0"/>
              <a:t>Note that ‘Ethics’ is often used to mean ‘Codes of practice’ e.g. ‘Business Ethics’ and often ‘Medical Ethics’. Today we are interested in tying together Moral Philosophy with codes of practice.</a:t>
            </a:r>
          </a:p>
          <a:p>
            <a:endParaRPr lang="en-US" dirty="0"/>
          </a:p>
          <a:p>
            <a:r>
              <a:rPr lang="en-US" i="1" dirty="0"/>
              <a:t>Morals</a:t>
            </a:r>
          </a:p>
          <a:p>
            <a:r>
              <a:rPr lang="en-US" dirty="0"/>
              <a:t>L </a:t>
            </a:r>
            <a:r>
              <a:rPr lang="en-US" dirty="0" err="1"/>
              <a:t>moris</a:t>
            </a:r>
            <a:r>
              <a:rPr lang="en-US" dirty="0"/>
              <a:t> = custom. Can be descriptive or normative. ‘The morals of South Sea Islanders permit cannibalism’- descriptive. ‘Thou shalt not kill’ – normative.. </a:t>
            </a:r>
          </a:p>
          <a:p>
            <a:r>
              <a:rPr lang="en-US" b="1" dirty="0"/>
              <a:t>In some cultures (see below) used particularly of matters relating to sexual </a:t>
            </a:r>
            <a:r>
              <a:rPr lang="en-US" b="1" dirty="0" err="1"/>
              <a:t>behaviour</a:t>
            </a:r>
            <a:r>
              <a:rPr lang="en-US" b="1" dirty="0"/>
              <a:t>.</a:t>
            </a:r>
          </a:p>
          <a:p>
            <a:endParaRPr lang="en-US" dirty="0"/>
          </a:p>
          <a:p>
            <a:r>
              <a:rPr lang="en-US" i="1" dirty="0"/>
              <a:t>Culture</a:t>
            </a:r>
          </a:p>
          <a:p>
            <a:r>
              <a:rPr lang="en-GB" sz="1200" b="0" i="0" u="none" strike="noStrike" kern="1200" dirty="0">
                <a:solidFill>
                  <a:schemeClr val="tx1"/>
                </a:solidFill>
                <a:effectLst/>
                <a:latin typeface="+mn-lt"/>
                <a:ea typeface="+mn-ea"/>
                <a:cs typeface="+mn-cs"/>
              </a:rPr>
              <a:t>1. The ideas, customs, and social behaviour of a particular people or society.</a:t>
            </a:r>
          </a:p>
          <a:p>
            <a:r>
              <a:rPr lang="en-GB" sz="1200" b="0" i="0" u="none" strike="noStrike" kern="1200" dirty="0">
                <a:solidFill>
                  <a:schemeClr val="tx1"/>
                </a:solidFill>
                <a:effectLst/>
                <a:latin typeface="+mn-lt"/>
                <a:ea typeface="+mn-ea"/>
                <a:cs typeface="+mn-cs"/>
              </a:rPr>
              <a:t>"Afro-Caribbean culture” (Oxford Languages on line).</a:t>
            </a:r>
          </a:p>
          <a:p>
            <a:r>
              <a:rPr lang="en-GB" sz="1200" b="0" i="0" u="none" strike="noStrike" kern="1200" dirty="0">
                <a:solidFill>
                  <a:schemeClr val="tx1"/>
                </a:solidFill>
                <a:effectLst/>
                <a:latin typeface="+mn-lt"/>
                <a:ea typeface="+mn-ea"/>
                <a:cs typeface="+mn-cs"/>
              </a:rPr>
              <a:t>2. “How things are done around here” – can relate to a very small group of people ‘The culture of this Department is…’</a:t>
            </a:r>
          </a:p>
          <a:p>
            <a:endParaRPr lang="en-GB" sz="1200" b="0" i="0" u="none" strike="noStrike" kern="1200" dirty="0">
              <a:solidFill>
                <a:schemeClr val="tx1"/>
              </a:solidFill>
              <a:effectLst/>
              <a:latin typeface="+mn-lt"/>
              <a:ea typeface="+mn-ea"/>
              <a:cs typeface="+mn-cs"/>
            </a:endParaRPr>
          </a:p>
          <a:p>
            <a:r>
              <a:rPr lang="en-GB" sz="1200" b="0" i="1" u="none" strike="noStrike" kern="1200" dirty="0">
                <a:solidFill>
                  <a:schemeClr val="tx1"/>
                </a:solidFill>
                <a:effectLst/>
                <a:latin typeface="+mn-lt"/>
                <a:ea typeface="+mn-ea"/>
                <a:cs typeface="+mn-cs"/>
              </a:rPr>
              <a:t>Beliefs and values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 way of describing motivations. Commonly based on culture and education. Often unexamined but people tend to think that their beliefs and values are rationally based and are held by all reasonable people. They are usually wrong.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Belief system</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An ordered and internally coherent set of beliefs. May be predominantly religious (e.g. 1. Islam, 2. Christianity etc.) or non-religious (e.g. 1. atheist-secular-humanist, 2. Stoic).</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Religions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Belief systems typically with a supernatural element, may or may not emphasise an afterlife.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Usually provide social cohesion and normative ethical theory. Not always – Ancient Greek and Roman state religions (Zeus / Jupiter and the rest) had little belief in afterlife and no normative ethical theory. Very important for social cohesion, so the Roman Empire persecuted ‘Atheist’ Christians at times when the Empire was threatened.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Conspiracy theories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Conspiracy theories differ from belief systems by lack of internal consistency (Princess Diana died in an attempted faked death that went wrong AND she was killed on the orders of Prince Philip) and immunity to evidence ‘MI6 proved that there was no plot to kill Princess Diana’ ‘Ah then MI6 must be part of the plot’. </a:t>
            </a:r>
            <a:r>
              <a:rPr lang="en-US" dirty="0" err="1"/>
              <a:t>AntiVax</a:t>
            </a:r>
            <a:r>
              <a:rPr lang="en-US" dirty="0"/>
              <a:t> theories are similar.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Conspiracy theories: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Contradictory (internally non-coherent)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Over-riding suspicion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Nefarious intent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Something Must Be Wrong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Persecuted Victim</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Immune to evidence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Reinterpreting randomness</a:t>
            </a:r>
          </a:p>
          <a:p>
            <a:r>
              <a:rPr lang="en-GB" sz="1200" b="0" i="1" kern="1200" dirty="0">
                <a:solidFill>
                  <a:schemeClr val="tx1"/>
                </a:solidFill>
                <a:effectLst/>
                <a:latin typeface="+mn-lt"/>
                <a:ea typeface="+mn-ea"/>
                <a:cs typeface="+mn-cs"/>
              </a:rPr>
              <a:t>Conspiracy Theory Handbook </a:t>
            </a:r>
            <a:r>
              <a:rPr lang="en-GB" sz="1200" b="0" kern="1200" dirty="0">
                <a:solidFill>
                  <a:schemeClr val="tx1"/>
                </a:solidFill>
                <a:effectLst/>
                <a:latin typeface="+mn-lt"/>
                <a:ea typeface="+mn-ea"/>
                <a:cs typeface="+mn-cs"/>
              </a:rPr>
              <a:t>Stephan Lewandowsky and John Cook. University of Bristol 2021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11</a:t>
            </a:fld>
            <a:endParaRPr lang="en-US" dirty="0"/>
          </a:p>
        </p:txBody>
      </p:sp>
    </p:spTree>
    <p:extLst>
      <p:ext uri="{BB962C8B-B14F-4D97-AF65-F5344CB8AC3E}">
        <p14:creationId xmlns:p14="http://schemas.microsoft.com/office/powerpoint/2010/main" val="107525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a:t>
            </a:r>
          </a:p>
          <a:p>
            <a:r>
              <a:rPr lang="en-US" b="0" dirty="0"/>
              <a:t>May 2021 experience is that using the participants own slides and after each topic trainer reviews, before moving on to the next topic works well.</a:t>
            </a:r>
          </a:p>
          <a:p>
            <a:r>
              <a:rPr lang="en-US" b="0" dirty="0"/>
              <a:t>Encourage the participants not only to prevent the consensus definition within their group but also any disagreements</a:t>
            </a:r>
          </a:p>
          <a:p>
            <a:endParaRPr lang="en-US" b="1" dirty="0"/>
          </a:p>
          <a:p>
            <a:endParaRPr lang="en-US" b="1" dirty="0"/>
          </a:p>
          <a:p>
            <a:r>
              <a:rPr lang="en-US" dirty="0"/>
              <a:t>Definitions mostly from Oxford Concise Dictionary</a:t>
            </a:r>
          </a:p>
          <a:p>
            <a:r>
              <a:rPr lang="en-US" i="1" dirty="0"/>
              <a:t>Ethics</a:t>
            </a:r>
          </a:p>
          <a:p>
            <a:r>
              <a:rPr lang="en-US" dirty="0"/>
              <a:t>1. Relating to morals</a:t>
            </a:r>
          </a:p>
          <a:p>
            <a:r>
              <a:rPr lang="en-US" dirty="0"/>
              <a:t>2. Set of principles of morals </a:t>
            </a:r>
          </a:p>
          <a:p>
            <a:r>
              <a:rPr lang="en-US" dirty="0"/>
              <a:t>3. =‘Moral philosophy’</a:t>
            </a:r>
          </a:p>
          <a:p>
            <a:r>
              <a:rPr lang="en-US" b="1" dirty="0"/>
              <a:t>Note that ‘Ethics’ is often used to mean ‘Codes of practice’ e.g. ‘Business Ethics’ and often ‘Medical Ethics’. Today we are interested in tying together Moral Philosophy with codes of practice.</a:t>
            </a:r>
          </a:p>
          <a:p>
            <a:endParaRPr lang="en-US" dirty="0"/>
          </a:p>
          <a:p>
            <a:r>
              <a:rPr lang="en-US" i="1" dirty="0"/>
              <a:t>Morals</a:t>
            </a:r>
          </a:p>
          <a:p>
            <a:r>
              <a:rPr lang="en-US" dirty="0"/>
              <a:t>L </a:t>
            </a:r>
            <a:r>
              <a:rPr lang="en-US" dirty="0" err="1"/>
              <a:t>moris</a:t>
            </a:r>
            <a:r>
              <a:rPr lang="en-US" dirty="0"/>
              <a:t> = custom. Can be descriptive or normative. ‘The morals of South Sea Islanders permit cannibalism’- descriptive. ‘Thou shalt not kill’ – normative.. </a:t>
            </a:r>
          </a:p>
          <a:p>
            <a:r>
              <a:rPr lang="en-US" b="1" dirty="0"/>
              <a:t>In some cultures (see below) used particularly of matters relating to sexual </a:t>
            </a:r>
            <a:r>
              <a:rPr lang="en-US" b="1" dirty="0" err="1"/>
              <a:t>behaviour</a:t>
            </a:r>
            <a:r>
              <a:rPr lang="en-US" b="1" dirty="0"/>
              <a:t>.</a:t>
            </a:r>
          </a:p>
          <a:p>
            <a:endParaRPr lang="en-US" dirty="0"/>
          </a:p>
          <a:p>
            <a:r>
              <a:rPr lang="en-US" i="1" dirty="0"/>
              <a:t>Culture</a:t>
            </a:r>
          </a:p>
          <a:p>
            <a:r>
              <a:rPr lang="en-GB" sz="1200" b="0" i="0" u="none" strike="noStrike" kern="1200" dirty="0">
                <a:solidFill>
                  <a:schemeClr val="tx1"/>
                </a:solidFill>
                <a:effectLst/>
                <a:latin typeface="+mn-lt"/>
                <a:ea typeface="+mn-ea"/>
                <a:cs typeface="+mn-cs"/>
              </a:rPr>
              <a:t>1. The ideas, customs, and social behaviour of a particular people or society.</a:t>
            </a:r>
          </a:p>
          <a:p>
            <a:r>
              <a:rPr lang="en-GB" sz="1200" b="0" i="0" u="none" strike="noStrike" kern="1200" dirty="0">
                <a:solidFill>
                  <a:schemeClr val="tx1"/>
                </a:solidFill>
                <a:effectLst/>
                <a:latin typeface="+mn-lt"/>
                <a:ea typeface="+mn-ea"/>
                <a:cs typeface="+mn-cs"/>
              </a:rPr>
              <a:t>"Afro-Caribbean culture” (Oxford Languages on line).</a:t>
            </a:r>
          </a:p>
          <a:p>
            <a:r>
              <a:rPr lang="en-GB" sz="1200" b="0" i="0" u="none" strike="noStrike" kern="1200" dirty="0">
                <a:solidFill>
                  <a:schemeClr val="tx1"/>
                </a:solidFill>
                <a:effectLst/>
                <a:latin typeface="+mn-lt"/>
                <a:ea typeface="+mn-ea"/>
                <a:cs typeface="+mn-cs"/>
              </a:rPr>
              <a:t>2. “How things are done around here” – can relate to a very small group of people ‘The culture of this Department is…’</a:t>
            </a:r>
          </a:p>
          <a:p>
            <a:endParaRPr lang="en-GB" sz="1200" b="0" i="0" u="none" strike="noStrike" kern="1200" dirty="0">
              <a:solidFill>
                <a:schemeClr val="tx1"/>
              </a:solidFill>
              <a:effectLst/>
              <a:latin typeface="+mn-lt"/>
              <a:ea typeface="+mn-ea"/>
              <a:cs typeface="+mn-cs"/>
            </a:endParaRPr>
          </a:p>
          <a:p>
            <a:r>
              <a:rPr lang="en-GB" sz="1200" b="0" i="1" u="none" strike="noStrike" kern="1200" dirty="0">
                <a:solidFill>
                  <a:schemeClr val="tx1"/>
                </a:solidFill>
                <a:effectLst/>
                <a:latin typeface="+mn-lt"/>
                <a:ea typeface="+mn-ea"/>
                <a:cs typeface="+mn-cs"/>
              </a:rPr>
              <a:t>Beliefs and values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 way of describing motivations. Commonly based on culture and education. Often unexamined but people tend to think that their beliefs and values are rationally based and are held by all reasonable people. They are usually wrong.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Belief system</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An ordered and internally coherent set of beliefs. May be predominantly religious (e.g. 1. Islam, 2. Christianity etc.) or non-religious (e.g. 1. atheist-secular-humanist, 2. Stoic).</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Religions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Belief systems typically with a supernatural element, may or may not emphasise an afterlife.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Usually provide social cohesion and normative ethical theory. Not always – Ancient Greek and Roman state religions (Zeus / Jupiter and the rest) had little belief in afterlife and no normative ethical theory. Very important for social cohesion, so the Roman Empire persecuted ‘Atheist’ Christians at times when the Empire was threatened.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1" u="none" strike="noStrike" kern="1200" dirty="0">
                <a:solidFill>
                  <a:schemeClr val="tx1"/>
                </a:solidFill>
                <a:effectLst/>
                <a:latin typeface="+mn-lt"/>
                <a:ea typeface="+mn-ea"/>
                <a:cs typeface="+mn-cs"/>
              </a:rPr>
              <a:t>Conspiracy theories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Conspiracy theories differ from belief systems by lack of internal consistency (Princess Diana died in an attempted faked death that went wrong AND she was killed on the orders of Prince Philip) and immunity to evidence ‘MI6 proved that there was no plot to kill Princess Diana’ ‘Ah then MI6 must be part of the plot’. </a:t>
            </a:r>
            <a:r>
              <a:rPr lang="en-US" dirty="0" err="1"/>
              <a:t>AntiVax</a:t>
            </a:r>
            <a:r>
              <a:rPr lang="en-US" dirty="0"/>
              <a:t> theories are similar.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Conspiracy theories: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Contradictory (internally non-coherent)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Over-riding suspicion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Nefarious intent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Something Must Be Wrong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Persecuted Victim</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Immune to evidence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Reinterpreting randomness</a:t>
            </a:r>
          </a:p>
          <a:p>
            <a:r>
              <a:rPr lang="en-GB" sz="1200" b="0" i="1" kern="1200" dirty="0">
                <a:solidFill>
                  <a:schemeClr val="tx1"/>
                </a:solidFill>
                <a:effectLst/>
                <a:latin typeface="+mn-lt"/>
                <a:ea typeface="+mn-ea"/>
                <a:cs typeface="+mn-cs"/>
              </a:rPr>
              <a:t>Conspiracy Theory Handbook </a:t>
            </a:r>
            <a:r>
              <a:rPr lang="en-GB" sz="1200" b="0" kern="1200" dirty="0">
                <a:solidFill>
                  <a:schemeClr val="tx1"/>
                </a:solidFill>
                <a:effectLst/>
                <a:latin typeface="+mn-lt"/>
                <a:ea typeface="+mn-ea"/>
                <a:cs typeface="+mn-cs"/>
              </a:rPr>
              <a:t>Stephan Lewandowsky and John Cook. University of Bristol 2021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12</a:t>
            </a:fld>
            <a:endParaRPr lang="en-US" dirty="0"/>
          </a:p>
        </p:txBody>
      </p:sp>
    </p:spTree>
    <p:extLst>
      <p:ext uri="{BB962C8B-B14F-4D97-AF65-F5344CB8AC3E}">
        <p14:creationId xmlns:p14="http://schemas.microsoft.com/office/powerpoint/2010/main" val="156936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10 mins break, agree specific time to restart</a:t>
            </a:r>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dirty="0"/>
          </a:p>
        </p:txBody>
      </p:sp>
    </p:spTree>
    <p:extLst>
      <p:ext uri="{BB962C8B-B14F-4D97-AF65-F5344CB8AC3E}">
        <p14:creationId xmlns:p14="http://schemas.microsoft.com/office/powerpoint/2010/main" val="353428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We are going to be talking about Virtues in more detail. The 4 cardinal virtues we are using were developed from Aristotle and Stoicism.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These approaches are dealt with in the following slides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Aristotle described 12 virtues; the Stoics simplified this to 4. Medieval Christianity adopted the 4 virtues but added the 3 ‘Theological’ virtues of Faith, Hope and Charity. This can be discussed later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14</a:t>
            </a:fld>
            <a:endParaRPr lang="en-US" dirty="0"/>
          </a:p>
        </p:txBody>
      </p:sp>
    </p:spTree>
    <p:extLst>
      <p:ext uri="{BB962C8B-B14F-4D97-AF65-F5344CB8AC3E}">
        <p14:creationId xmlns:p14="http://schemas.microsoft.com/office/powerpoint/2010/main" val="424521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Easy to get bogged down in detail here – this slide should take less than a minute and just hit the high points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This is the core of everything you will ever need to know about ancient philosophy on a single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Socrates</a:t>
            </a:r>
            <a:r>
              <a:rPr lang="en-GB" sz="1200" b="0" kern="1200" dirty="0">
                <a:solidFill>
                  <a:schemeClr val="tx1"/>
                </a:solidFill>
                <a:effectLst/>
                <a:latin typeface="+mn-lt"/>
                <a:ea typeface="+mn-ea"/>
                <a:cs typeface="+mn-cs"/>
              </a:rPr>
              <a:t> as chronological central character (died 400 BC more-or-less)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 Socrates, Plato, Aristotle. Polymaths. Interested among other things on how to live a Good Life – Eudaimonia – see later.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Aristotle was tutor to Alexander the Great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2. Pre-Socratic – non-religious exploration of ‘What is the Universe all about?’ Pythagoras – number. Democritus – atoms. Various confusingly named others – Heraclitus, Anaximander, Anaximenes etc. Earth, Air, Fire and Water.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3. Hellenistic period. Successor Empires and Kingdoms after the death of Alexander 323 BCE through to Battle of Actium 31 BC (Octavian v Cleopatra VI).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Roman Empire then dominates the Western world until fall of Rome in 476 CE.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Byzantine Empire continues to Fall of Constantinople in 1453 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4. Buddha roughly  co-chronological with Socrates: thought to have been active around 400 BCE. Lots of interesting similarities between Stoicism and Buddhism but uncertain how much this is actual contact or social convergent evolution.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5. Confucius slightly earlier: 551-479 BCE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US" dirty="0"/>
              <a:t>Ancient philosophy still read and discussed</a:t>
            </a:r>
          </a:p>
          <a:p>
            <a:r>
              <a:rPr lang="en-US" dirty="0"/>
              <a:t>Religion had little to do with Ethics</a:t>
            </a:r>
          </a:p>
          <a:p>
            <a:r>
              <a:rPr lang="en-US" dirty="0"/>
              <a:t>Socrates 470 – 399 BC</a:t>
            </a:r>
          </a:p>
          <a:p>
            <a:endParaRPr lang="en-US" dirty="0"/>
          </a:p>
          <a:p>
            <a:r>
              <a:rPr lang="en-US" b="1" dirty="0"/>
              <a:t>Image</a:t>
            </a:r>
          </a:p>
          <a:p>
            <a:r>
              <a:rPr lang="en-US" dirty="0"/>
              <a:t>Death of Socrates by Jacques-Louis David. Taken from Wikipedia and marked for re-use.</a:t>
            </a:r>
          </a:p>
        </p:txBody>
      </p:sp>
      <p:sp>
        <p:nvSpPr>
          <p:cNvPr id="4" name="Slide Number Placeholder 3"/>
          <p:cNvSpPr>
            <a:spLocks noGrp="1"/>
          </p:cNvSpPr>
          <p:nvPr>
            <p:ph type="sldNum" sz="quarter" idx="5"/>
          </p:nvPr>
        </p:nvSpPr>
        <p:spPr/>
        <p:txBody>
          <a:bodyPr/>
          <a:lstStyle/>
          <a:p>
            <a:fld id="{DB0B3131-83C0-9847-95A8-B83A12FBB63A}" type="slidenum">
              <a:rPr lang="en-US" smtClean="0"/>
              <a:t>15</a:t>
            </a:fld>
            <a:endParaRPr lang="en-US" dirty="0"/>
          </a:p>
        </p:txBody>
      </p:sp>
    </p:spTree>
    <p:extLst>
      <p:ext uri="{BB962C8B-B14F-4D97-AF65-F5344CB8AC3E}">
        <p14:creationId xmlns:p14="http://schemas.microsoft.com/office/powerpoint/2010/main" val="303713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t">
              <a:buFontTx/>
              <a:buNone/>
            </a:pPr>
            <a:r>
              <a:rPr lang="en-GB" b="1" dirty="0"/>
              <a:t>Discuss</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dirty="0"/>
              <a:t>Eudaemonia – the ‘Flourishing Life</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dirty="0"/>
              <a:t>Eu = ‘balanced’ as in euthyroid. In this instance means more ‘Where it should be’ than ‘In the middle’. Daimon (or daemon) = spirit. Cf Philip Pullman ‘His Dark Materials’ and externalised daemons.</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dirty="0"/>
              <a:t>Not in anything I have read but equates well to Maslow’s self-actualization.</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dirty="0"/>
              <a:t>Similarly Arete = Virtue but not as in holy or charitable, more in the sense that ‘Solidity is a virtue in a house’ or ‘Speed is a virtue in an athlete’. When used of humans has elements of something innate but also something that can be practised and perfected. In modern educational parlance this is more like ‘It is a virtue in a teacher to be skilled in lesson planning’.</a:t>
            </a:r>
          </a:p>
          <a:p>
            <a:pPr marL="171450" indent="-171450" fontAlgn="t">
              <a:buFont typeface="Arial" panose="020B0604020202020204" pitchFamily="34" charset="0"/>
              <a:buChar cha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171450" indent="-171450" fontAlgn="t">
              <a:buFont typeface="Arial" panose="020B0604020202020204" pitchFamily="34" charset="0"/>
              <a:buChar char="•"/>
            </a:pPr>
            <a:r>
              <a:rPr lang="en-GB" dirty="0"/>
              <a:t> These ideas go back to Socrates and Plato (The Republic) but are commonly referred to as Aristotelian, </a:t>
            </a:r>
          </a:p>
          <a:p>
            <a:pPr marL="171450" indent="-171450" fontAlgn="t">
              <a:buFont typeface="Arial" panose="020B0604020202020204" pitchFamily="34" charset="0"/>
              <a:buChar char="•"/>
            </a:pPr>
            <a:endParaRPr lang="en-GB" dirty="0"/>
          </a:p>
          <a:p>
            <a:pPr marL="0" indent="0" fontAlgn="t">
              <a:buFontTx/>
              <a:buNone/>
            </a:pPr>
            <a:r>
              <a:rPr lang="en-GB" dirty="0"/>
              <a:t>Aristotle</a:t>
            </a:r>
          </a:p>
          <a:p>
            <a:pPr marL="171450" indent="-171450" fontAlgn="t">
              <a:buFont typeface="Arial" panose="020B0604020202020204" pitchFamily="34" charset="0"/>
              <a:buChar char="•"/>
            </a:pPr>
            <a:r>
              <a:rPr lang="en-GB" dirty="0"/>
              <a:t>Born 384 BC in Macedon. Died 322 BC (aged 61–62)</a:t>
            </a:r>
            <a:br>
              <a:rPr lang="en-GB" dirty="0"/>
            </a:br>
            <a:r>
              <a:rPr lang="en-GB" dirty="0"/>
              <a:t>Taught by Plato</a:t>
            </a:r>
          </a:p>
          <a:p>
            <a:pPr marL="171450" indent="-171450" fontAlgn="t">
              <a:buFont typeface="Arial" panose="020B0604020202020204" pitchFamily="34" charset="0"/>
              <a:buChar char="•"/>
            </a:pPr>
            <a:r>
              <a:rPr lang="en-GB" dirty="0"/>
              <a:t>Founded the Lyceum, the Peripatetic school of philosophy, and the Aristotelian tradition</a:t>
            </a:r>
          </a:p>
          <a:p>
            <a:pPr marL="171450" indent="-171450" fontAlgn="t">
              <a:buFont typeface="Arial" panose="020B0604020202020204" pitchFamily="34" charset="0"/>
              <a:buChar char="•"/>
            </a:pPr>
            <a:r>
              <a:rPr lang="en-GB" dirty="0"/>
              <a:t>Described his ‘Virtues’ in several works, notably the ‘Nicomachean Ethics’. 12 virtues sounding suspiciously like a description of an educated Greek chap </a:t>
            </a:r>
            <a:r>
              <a:rPr lang="en-GB" dirty="0" err="1"/>
              <a:t>i.e</a:t>
            </a:r>
            <a:r>
              <a:rPr lang="en-GB" dirty="0"/>
              <a:t> like Aristotle! Either too much or too little can be a vice (e.g. bravery)</a:t>
            </a:r>
          </a:p>
          <a:p>
            <a:pPr marL="171450" indent="-171450">
              <a:buFont typeface="Arial" panose="020B0604020202020204" pitchFamily="34" charset="0"/>
              <a:buChar char="•"/>
            </a:pPr>
            <a:r>
              <a:rPr lang="en-GB" dirty="0"/>
              <a:t>Tutor to Alexander the Great</a:t>
            </a:r>
          </a:p>
          <a:p>
            <a:pPr marL="171450" indent="-171450">
              <a:buFont typeface="Arial" panose="020B0604020202020204" pitchFamily="34" charset="0"/>
              <a:buChar char="•"/>
            </a:pPr>
            <a:r>
              <a:rPr lang="en-GB" dirty="0"/>
              <a:t>Influenced </a:t>
            </a:r>
            <a:r>
              <a:rPr lang="en-GB" dirty="0">
                <a:hlinkClick r:id="rId3" tooltip="Judeo-Islamic philosophies (800–1400)">
                  <a:extLst>
                    <a:ext uri="{A12FA001-AC4F-418D-AE19-62706E023703}">
                      <ahyp:hlinkClr xmlns:ahyp="http://schemas.microsoft.com/office/drawing/2018/hyperlinkcolor" val="tx"/>
                    </a:ext>
                  </a:extLst>
                </a:hlinkClick>
              </a:rPr>
              <a:t>Judeo-Islamic philosophies (800–1400)</a:t>
            </a:r>
            <a:r>
              <a:rPr lang="en-GB" dirty="0"/>
              <a:t> during the </a:t>
            </a:r>
            <a:r>
              <a:rPr lang="en-GB" dirty="0">
                <a:hlinkClick r:id="rId4" tooltip="Middle Ages">
                  <a:extLst>
                    <a:ext uri="{A12FA001-AC4F-418D-AE19-62706E023703}">
                      <ahyp:hlinkClr xmlns:ahyp="http://schemas.microsoft.com/office/drawing/2018/hyperlinkcolor" val="tx"/>
                    </a:ext>
                  </a:extLst>
                </a:hlinkClick>
              </a:rPr>
              <a:t>Middle Ages</a:t>
            </a:r>
            <a:r>
              <a:rPr lang="en-GB" dirty="0"/>
              <a:t>, as well as </a:t>
            </a:r>
            <a:r>
              <a:rPr lang="en-GB" dirty="0">
                <a:hlinkClick r:id="rId5" tooltip="Christian theology">
                  <a:extLst>
                    <a:ext uri="{A12FA001-AC4F-418D-AE19-62706E023703}">
                      <ahyp:hlinkClr xmlns:ahyp="http://schemas.microsoft.com/office/drawing/2018/hyperlinkcolor" val="tx"/>
                    </a:ext>
                  </a:extLst>
                </a:hlinkClick>
              </a:rPr>
              <a:t>Christian theology</a:t>
            </a:r>
            <a:r>
              <a:rPr lang="en-GB" dirty="0"/>
              <a:t>, especially the </a:t>
            </a:r>
            <a:r>
              <a:rPr lang="en-GB" dirty="0">
                <a:hlinkClick r:id="rId6" tooltip="Neoplatonism">
                  <a:extLst>
                    <a:ext uri="{A12FA001-AC4F-418D-AE19-62706E023703}">
                      <ahyp:hlinkClr xmlns:ahyp="http://schemas.microsoft.com/office/drawing/2018/hyperlinkcolor" val="tx"/>
                    </a:ext>
                  </a:extLst>
                </a:hlinkClick>
              </a:rPr>
              <a:t>Neoplatonism</a:t>
            </a:r>
            <a:r>
              <a:rPr lang="en-GB" dirty="0"/>
              <a:t> of the </a:t>
            </a:r>
            <a:r>
              <a:rPr lang="en-GB" dirty="0">
                <a:hlinkClick r:id="rId7" tooltip="Early Church">
                  <a:extLst>
                    <a:ext uri="{A12FA001-AC4F-418D-AE19-62706E023703}">
                      <ahyp:hlinkClr xmlns:ahyp="http://schemas.microsoft.com/office/drawing/2018/hyperlinkcolor" val="tx"/>
                    </a:ext>
                  </a:extLst>
                </a:hlinkClick>
              </a:rPr>
              <a:t>Early Church</a:t>
            </a:r>
            <a:r>
              <a:rPr lang="en-GB" dirty="0"/>
              <a:t> and the </a:t>
            </a:r>
            <a:r>
              <a:rPr lang="en-GB" dirty="0">
                <a:hlinkClick r:id="rId8" tooltip="Scholasticism">
                  <a:extLst>
                    <a:ext uri="{A12FA001-AC4F-418D-AE19-62706E023703}">
                      <ahyp:hlinkClr xmlns:ahyp="http://schemas.microsoft.com/office/drawing/2018/hyperlinkcolor" val="tx"/>
                    </a:ext>
                  </a:extLst>
                </a:hlinkClick>
              </a:rPr>
              <a:t>scholastic</a:t>
            </a:r>
            <a:r>
              <a:rPr lang="en-GB" dirty="0"/>
              <a:t> tradition of the </a:t>
            </a:r>
            <a:r>
              <a:rPr lang="en-GB" dirty="0">
                <a:hlinkClick r:id="rId9" tooltip="Catholic Church">
                  <a:extLst>
                    <a:ext uri="{A12FA001-AC4F-418D-AE19-62706E023703}">
                      <ahyp:hlinkClr xmlns:ahyp="http://schemas.microsoft.com/office/drawing/2018/hyperlinkcolor" val="tx"/>
                    </a:ext>
                  </a:extLst>
                </a:hlinkClick>
              </a:rPr>
              <a:t>Catholic Church</a:t>
            </a:r>
            <a:r>
              <a:rPr lang="en-GB" dirty="0"/>
              <a:t>. </a:t>
            </a:r>
          </a:p>
          <a:p>
            <a:pPr marL="171450" indent="-171450">
              <a:buFont typeface="Arial" panose="020B0604020202020204" pitchFamily="34" charset="0"/>
              <a:buChar char="•"/>
            </a:pPr>
            <a:r>
              <a:rPr lang="en-GB" dirty="0"/>
              <a:t>Revered among medieval Muslim scholars as "The First Teacher" and among medieval Christians like </a:t>
            </a:r>
            <a:r>
              <a:rPr lang="en-GB" dirty="0">
                <a:hlinkClick r:id="rId10" tooltip="Thomas Aquinas">
                  <a:extLst>
                    <a:ext uri="{A12FA001-AC4F-418D-AE19-62706E023703}">
                      <ahyp:hlinkClr xmlns:ahyp="http://schemas.microsoft.com/office/drawing/2018/hyperlinkcolor" val="tx"/>
                    </a:ext>
                  </a:extLst>
                </a:hlinkClick>
              </a:rPr>
              <a:t>Thomas Aquinas</a:t>
            </a:r>
            <a:r>
              <a:rPr lang="en-GB" dirty="0"/>
              <a:t> as simply "The Philosopher". </a:t>
            </a:r>
          </a:p>
          <a:p>
            <a:pPr marL="171450" indent="-171450">
              <a:buFont typeface="Arial" panose="020B0604020202020204" pitchFamily="34" charset="0"/>
              <a:buChar char="•"/>
            </a:pPr>
            <a:r>
              <a:rPr lang="en-GB" dirty="0"/>
              <a:t>His ethics gained renewed interest with the modern advent of </a:t>
            </a:r>
            <a:r>
              <a:rPr lang="en-GB" dirty="0">
                <a:hlinkClick r:id="rId11" tooltip="Virtue ethics">
                  <a:extLst>
                    <a:ext uri="{A12FA001-AC4F-418D-AE19-62706E023703}">
                      <ahyp:hlinkClr xmlns:ahyp="http://schemas.microsoft.com/office/drawing/2018/hyperlinkcolor" val="tx"/>
                    </a:ext>
                  </a:extLst>
                </a:hlinkClick>
              </a:rPr>
              <a:t>virtue ethics</a:t>
            </a:r>
            <a:r>
              <a:rPr lang="en-GB" dirty="0"/>
              <a:t>.</a:t>
            </a:r>
          </a:p>
          <a:p>
            <a:pPr marL="171450" indent="-171450">
              <a:buFont typeface="Arial" panose="020B0604020202020204" pitchFamily="34" charset="0"/>
              <a:buChar char="•"/>
            </a:pPr>
            <a:endParaRPr lang="en-GB" dirty="0"/>
          </a:p>
          <a:p>
            <a:pPr marL="0" indent="0">
              <a:buFontTx/>
              <a:buNone/>
            </a:pPr>
            <a:endParaRPr lang="en-GB" dirty="0"/>
          </a:p>
          <a:p>
            <a:pPr marL="0" indent="0" fontAlgn="t">
              <a:buFontTx/>
              <a:buNone/>
            </a:pPr>
            <a:r>
              <a:rPr lang="en-GB" b="1" dirty="0"/>
              <a:t>Image</a:t>
            </a:r>
            <a:r>
              <a:rPr lang="en-GB" dirty="0"/>
              <a:t> </a:t>
            </a:r>
          </a:p>
          <a:p>
            <a:pPr marL="0" indent="0">
              <a:buFont typeface="Arial" panose="020B0604020202020204" pitchFamily="34" charset="0"/>
              <a:buNone/>
            </a:pPr>
            <a:r>
              <a:rPr lang="en-GB" dirty="0"/>
              <a:t>Bust of Aristotle. Marble</a:t>
            </a:r>
            <a:r>
              <a:rPr lang="en-GB" sz="1200" kern="1200" dirty="0">
                <a:solidFill>
                  <a:schemeClr val="tx1"/>
                </a:solidFill>
                <a:latin typeface="+mn-lt"/>
                <a:ea typeface="+mn-ea"/>
                <a:cs typeface="+mn-cs"/>
              </a:rPr>
              <a:t>, Roman copy after a Greek bronze original by</a:t>
            </a:r>
            <a:r>
              <a:rPr lang="en-GB" sz="1200" u="none" kern="1200" dirty="0">
                <a:solidFill>
                  <a:schemeClr val="tx1"/>
                </a:solidFill>
                <a:latin typeface="+mn-lt"/>
                <a:ea typeface="+mn-ea"/>
                <a:cs typeface="+mn-cs"/>
              </a:rPr>
              <a:t> </a:t>
            </a:r>
            <a:r>
              <a:rPr lang="en-GB" sz="1200" u="none" kern="1200" dirty="0">
                <a:solidFill>
                  <a:schemeClr val="tx1"/>
                </a:solidFill>
                <a:latin typeface="+mn-lt"/>
                <a:ea typeface="+mn-ea"/>
                <a:cs typeface="+mn-cs"/>
                <a:hlinkClick r:id="rId12" tooltip="Lysippos">
                  <a:extLst>
                    <a:ext uri="{A12FA001-AC4F-418D-AE19-62706E023703}">
                      <ahyp:hlinkClr xmlns:ahyp="http://schemas.microsoft.com/office/drawing/2018/hyperlinkcolor" val="tx"/>
                    </a:ext>
                  </a:extLst>
                </a:hlinkClick>
              </a:rPr>
              <a:t>Lysippos</a:t>
            </a:r>
            <a:r>
              <a:rPr lang="en-GB" sz="1200" u="none" kern="1200" dirty="0">
                <a:solidFill>
                  <a:schemeClr val="tx1"/>
                </a:solidFill>
                <a:latin typeface="+mn-lt"/>
                <a:ea typeface="+mn-ea"/>
                <a:cs typeface="+mn-cs"/>
              </a:rPr>
              <a:t> </a:t>
            </a:r>
            <a:r>
              <a:rPr lang="en-GB" sz="1200" kern="1200" dirty="0">
                <a:solidFill>
                  <a:schemeClr val="tx1"/>
                </a:solidFill>
                <a:latin typeface="+mn-lt"/>
                <a:ea typeface="+mn-ea"/>
                <a:cs typeface="+mn-cs"/>
              </a:rPr>
              <a:t>from 330 BC; the alabaster mantle is a modern addition.</a:t>
            </a:r>
          </a:p>
          <a:p>
            <a:r>
              <a:rPr lang="en-GB" sz="1200" kern="1200" dirty="0">
                <a:solidFill>
                  <a:schemeClr val="tx1"/>
                </a:solidFill>
                <a:latin typeface="+mn-lt"/>
                <a:ea typeface="+mn-ea"/>
                <a:cs typeface="+mn-cs"/>
              </a:rPr>
              <a:t>Taken from </a:t>
            </a:r>
            <a:r>
              <a:rPr lang="en-GB" sz="1200" kern="1200" dirty="0" err="1">
                <a:solidFill>
                  <a:schemeClr val="tx1"/>
                </a:solidFill>
                <a:latin typeface="+mn-lt"/>
                <a:ea typeface="+mn-ea"/>
                <a:cs typeface="+mn-cs"/>
              </a:rPr>
              <a:t>Wikpedia</a:t>
            </a:r>
            <a:r>
              <a:rPr lang="en-GB" sz="1200" kern="1200" dirty="0">
                <a:solidFill>
                  <a:schemeClr val="tx1"/>
                </a:solidFill>
                <a:latin typeface="+mn-lt"/>
                <a:ea typeface="+mn-ea"/>
                <a:cs typeface="+mn-cs"/>
              </a:rPr>
              <a:t>: </a:t>
            </a:r>
            <a:r>
              <a:rPr lang="en-GB" sz="1200" kern="1200" dirty="0">
                <a:solidFill>
                  <a:schemeClr val="tx1"/>
                </a:solidFill>
                <a:latin typeface="+mn-lt"/>
                <a:ea typeface="+mn-ea"/>
                <a:cs typeface="+mn-cs"/>
                <a:hlinkClick r:id="rId13">
                  <a:extLst>
                    <a:ext uri="{A12FA001-AC4F-418D-AE19-62706E023703}">
                      <ahyp:hlinkClr xmlns:ahyp="http://schemas.microsoft.com/office/drawing/2018/hyperlinkcolor" val="tx"/>
                    </a:ext>
                  </a:extLst>
                </a:hlinkClick>
              </a:rPr>
              <a:t>https://en.wikipedia.org/wiki/Aristotle</a:t>
            </a:r>
            <a:r>
              <a:rPr lang="en-GB" sz="1200" kern="1200" dirty="0">
                <a:solidFill>
                  <a:schemeClr val="tx1"/>
                </a:solidFill>
                <a:latin typeface="+mn-lt"/>
                <a:ea typeface="+mn-ea"/>
                <a:cs typeface="+mn-cs"/>
              </a:rPr>
              <a:t> and in the public domain</a:t>
            </a:r>
            <a:r>
              <a:rPr lang="en-GB" dirty="0"/>
              <a:t>.</a:t>
            </a:r>
          </a:p>
          <a:p>
            <a:pPr marL="171450" indent="-171450">
              <a:buFont typeface="Arial" panose="020B0604020202020204" pitchFamily="34" charset="0"/>
              <a:buChar char="•"/>
            </a:pPr>
            <a:endParaRPr lang="en-GB" dirty="0"/>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16</a:t>
            </a:fld>
            <a:endParaRPr lang="en-US" dirty="0"/>
          </a:p>
        </p:txBody>
      </p:sp>
    </p:spTree>
    <p:extLst>
      <p:ext uri="{BB962C8B-B14F-4D97-AF65-F5344CB8AC3E}">
        <p14:creationId xmlns:p14="http://schemas.microsoft.com/office/powerpoint/2010/main" val="265557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Stoicism provided the major ethical system of educated Greeks and Romans from about 300 BCE to 400 CE. Not just stoicism (small s) as in Mr Spock and emotionless coping-style: ‘stiff upper lip’.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wide-ranging theory of a rational universe with a simple but very influential version of the virtues.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Marcus Aurelius d 180 CE. The ‘Good Emperor’ in </a:t>
            </a:r>
            <a:r>
              <a:rPr lang="en-GB" sz="1200" i="1" kern="1200" dirty="0">
                <a:solidFill>
                  <a:schemeClr val="tx1"/>
                </a:solidFill>
                <a:effectLst/>
                <a:latin typeface="+mn-lt"/>
                <a:ea typeface="+mn-ea"/>
                <a:cs typeface="+mn-cs"/>
              </a:rPr>
              <a:t>Gladiator</a:t>
            </a:r>
            <a:r>
              <a:rPr lang="en-GB" sz="1200" kern="1200" dirty="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Intellect is what divided humans from all other animals (Socrates and Aristotle). Relationship to self - Wisdom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Relationship to others – Justice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Relationship to events. Courage and Moderation, have to do with mastering our fears and desires, and our ability to cope rationally with the events that befall us in our daily lives. Moderation: Not too much nor too little: courage but not cowardice nor foolhardiness. Managing competing priorities:</a:t>
            </a:r>
            <a:r>
              <a:rPr lang="en-GB" sz="1200" kern="1200" baseline="0" dirty="0">
                <a:solidFill>
                  <a:schemeClr val="tx1"/>
                </a:solidFill>
                <a:effectLst/>
                <a:latin typeface="+mn-lt"/>
                <a:ea typeface="+mn-ea"/>
                <a:cs typeface="+mn-cs"/>
              </a:rPr>
              <a:t> climate change activism AND studying for exams.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philosophy of ethics and action</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This particular ‘take’ on the cardinal virtues is directly derived from late (Roman) Stoicism and the ‘</a:t>
            </a:r>
            <a:r>
              <a:rPr lang="en-US" b="0" i="1" dirty="0"/>
              <a:t>Meditations</a:t>
            </a:r>
            <a:r>
              <a:rPr lang="en-US" b="0" dirty="0"/>
              <a:t>’ of Marcus Aurelius. See ‘</a:t>
            </a:r>
            <a:r>
              <a:rPr lang="en-US" b="0" i="1" dirty="0"/>
              <a:t>How to Think Like a Roman Emperor: The Stoic Philosophy of Marcus Aurelius</a:t>
            </a:r>
            <a:r>
              <a:rPr lang="en-US" b="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by Donald Robertson – Cognitive psychotherapist  2019 #1 Best Seller in Greek &amp; Roman Philosophy. Amazon UK. Also see Philip </a:t>
            </a:r>
            <a:r>
              <a:rPr lang="en-US" b="0" dirty="0" err="1"/>
              <a:t>Hadot</a:t>
            </a:r>
            <a:r>
              <a:rPr lang="en-US" b="0" dirty="0"/>
              <a:t> ‘</a:t>
            </a:r>
            <a:r>
              <a:rPr lang="en-US" b="0" i="1" dirty="0"/>
              <a:t>The Inner Citadel</a:t>
            </a:r>
            <a:r>
              <a:rPr lang="en-US" b="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endParaRPr lang="en-US" dirty="0"/>
          </a:p>
          <a:p>
            <a:r>
              <a:rPr lang="en-US" b="1" dirty="0"/>
              <a:t>Image</a:t>
            </a:r>
          </a:p>
          <a:p>
            <a:r>
              <a:rPr lang="en-US" dirty="0"/>
              <a:t>Equestrian statue of Marcus Aurelius </a:t>
            </a:r>
            <a:r>
              <a:rPr lang="en-GB" sz="1200" b="0" i="0" u="none" strike="noStrike" kern="1200" dirty="0">
                <a:solidFill>
                  <a:schemeClr val="tx1"/>
                </a:solidFill>
                <a:effectLst/>
                <a:latin typeface="+mn-lt"/>
                <a:ea typeface="+mn-ea"/>
                <a:cs typeface="+mn-cs"/>
                <a:hlinkClick r:id="rId3"/>
              </a:rPr>
              <a:t>Sébastien Bertrand from Paris, France</a:t>
            </a:r>
            <a:r>
              <a:rPr lang="en-GB" sz="1200" b="0" i="0" u="none" strike="noStrike" kern="1200" dirty="0">
                <a:solidFill>
                  <a:schemeClr val="tx1"/>
                </a:solidFill>
                <a:effectLst/>
                <a:latin typeface="+mn-lt"/>
                <a:ea typeface="+mn-ea"/>
                <a:cs typeface="+mn-cs"/>
              </a:rPr>
              <a:t> https://</a:t>
            </a:r>
            <a:r>
              <a:rPr lang="en-GB" sz="1200" b="0" i="0" u="none" strike="noStrike" kern="1200" dirty="0" err="1">
                <a:solidFill>
                  <a:schemeClr val="tx1"/>
                </a:solidFill>
                <a:effectLst/>
                <a:latin typeface="+mn-lt"/>
                <a:ea typeface="+mn-ea"/>
                <a:cs typeface="+mn-cs"/>
              </a:rPr>
              <a:t>commons.wikimedia.org</a:t>
            </a:r>
            <a:r>
              <a:rPr lang="en-GB" sz="1200" b="0" i="0" u="none" strike="noStrike" kern="1200" dirty="0">
                <a:solidFill>
                  <a:schemeClr val="tx1"/>
                </a:solidFill>
                <a:effectLst/>
                <a:latin typeface="+mn-lt"/>
                <a:ea typeface="+mn-ea"/>
                <a:cs typeface="+mn-cs"/>
              </a:rPr>
              <a:t>/w/</a:t>
            </a:r>
            <a:r>
              <a:rPr lang="en-GB" sz="1200" b="0" i="0" u="none" strike="noStrike" kern="1200" dirty="0" err="1">
                <a:solidFill>
                  <a:schemeClr val="tx1"/>
                </a:solidFill>
                <a:effectLst/>
                <a:latin typeface="+mn-lt"/>
                <a:ea typeface="+mn-ea"/>
                <a:cs typeface="+mn-cs"/>
              </a:rPr>
              <a:t>index.php?search</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Marcus+aurelius&amp;title</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Special:MediaSearch&amp;go</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Go&amp;type</a:t>
            </a:r>
            <a:r>
              <a:rPr lang="en-GB" sz="1200" b="0" i="0" u="none" strike="noStrike" kern="1200" dirty="0">
                <a:solidFill>
                  <a:schemeClr val="tx1"/>
                </a:solidFill>
                <a:effectLst/>
                <a:latin typeface="+mn-lt"/>
                <a:ea typeface="+mn-ea"/>
                <a:cs typeface="+mn-cs"/>
              </a:rPr>
              <a:t>=image </a:t>
            </a:r>
            <a:r>
              <a:rPr lang="en-US" dirty="0"/>
              <a:t>taken from Wikimedia Commons and marked for re-use.</a:t>
            </a:r>
          </a:p>
        </p:txBody>
      </p:sp>
      <p:sp>
        <p:nvSpPr>
          <p:cNvPr id="4" name="Slide Number Placeholder 3"/>
          <p:cNvSpPr>
            <a:spLocks noGrp="1"/>
          </p:cNvSpPr>
          <p:nvPr>
            <p:ph type="sldNum" sz="quarter" idx="5"/>
          </p:nvPr>
        </p:nvSpPr>
        <p:spPr/>
        <p:txBody>
          <a:bodyPr/>
          <a:lstStyle/>
          <a:p>
            <a:fld id="{DB0B3131-83C0-9847-95A8-B83A12FBB63A}" type="slidenum">
              <a:rPr lang="en-US" smtClean="0"/>
              <a:t>17</a:t>
            </a:fld>
            <a:endParaRPr lang="en-US" dirty="0"/>
          </a:p>
        </p:txBody>
      </p:sp>
    </p:spTree>
    <p:extLst>
      <p:ext uri="{BB962C8B-B14F-4D97-AF65-F5344CB8AC3E}">
        <p14:creationId xmlns:p14="http://schemas.microsoft.com/office/powerpoint/2010/main" val="199486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Brief re-iteration of the overview</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18</a:t>
            </a:fld>
            <a:endParaRPr lang="en-US" dirty="0"/>
          </a:p>
        </p:txBody>
      </p:sp>
    </p:spTree>
    <p:extLst>
      <p:ext uri="{BB962C8B-B14F-4D97-AF65-F5344CB8AC3E}">
        <p14:creationId xmlns:p14="http://schemas.microsoft.com/office/powerpoint/2010/main" val="357919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US" dirty="0"/>
              <a:t>313 CE Edict of Milan</a:t>
            </a:r>
          </a:p>
          <a:p>
            <a:r>
              <a:rPr lang="en-US" dirty="0"/>
              <a:t>380 CE Edict of Thessalonica</a:t>
            </a:r>
          </a:p>
          <a:p>
            <a:endParaRPr lang="en-US" dirty="0"/>
          </a:p>
          <a:p>
            <a:r>
              <a:rPr lang="en-US" dirty="0"/>
              <a:t>Christian traditions and ethics</a:t>
            </a:r>
          </a:p>
          <a:p>
            <a:r>
              <a:rPr lang="en-US" dirty="0"/>
              <a:t>Example of difference from Stoicism: Cato the Younger was a role model for Stoics for committing suicide (very messily) rather than allowing himself to be captured by Julius Caesar after the Battle of Thapsus (46 BCE)</a:t>
            </a:r>
          </a:p>
          <a:p>
            <a:endParaRPr lang="en-US" dirty="0"/>
          </a:p>
          <a:p>
            <a:r>
              <a:rPr lang="en-US" b="1" dirty="0"/>
              <a:t>Image</a:t>
            </a:r>
          </a:p>
          <a:p>
            <a:r>
              <a:rPr lang="en-US" dirty="0"/>
              <a:t>Charlton Heston as Moses in The Ten Commandments. (Yul Brynner as Pharoah Ramses II). From Wikimedia Commons marked for re-use.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19</a:t>
            </a:fld>
            <a:endParaRPr lang="en-US" dirty="0"/>
          </a:p>
        </p:txBody>
      </p:sp>
    </p:spTree>
    <p:extLst>
      <p:ext uri="{BB962C8B-B14F-4D97-AF65-F5344CB8AC3E}">
        <p14:creationId xmlns:p14="http://schemas.microsoft.com/office/powerpoint/2010/main" val="317952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100" b="1" dirty="0"/>
              <a:t>Trainers</a:t>
            </a:r>
          </a:p>
          <a:p>
            <a:r>
              <a:rPr lang="en-GB" sz="1100" b="1" dirty="0"/>
              <a:t>Introduce</a:t>
            </a:r>
            <a:r>
              <a:rPr lang="en-GB" sz="1100" dirty="0"/>
              <a:t> yourself and </a:t>
            </a:r>
            <a:r>
              <a:rPr lang="en-GB" sz="1100" b="1" kern="1200" dirty="0">
                <a:solidFill>
                  <a:schemeClr val="tx1"/>
                </a:solidFill>
                <a:effectLst/>
                <a:latin typeface="+mn-lt"/>
                <a:ea typeface="+mn-ea"/>
                <a:cs typeface="+mn-cs"/>
              </a:rPr>
              <a:t>welcome</a:t>
            </a:r>
            <a:r>
              <a:rPr lang="en-GB" sz="1100" kern="1200" dirty="0">
                <a:solidFill>
                  <a:schemeClr val="tx1"/>
                </a:solidFill>
                <a:effectLst/>
                <a:latin typeface="+mn-lt"/>
                <a:ea typeface="+mn-ea"/>
                <a:cs typeface="+mn-cs"/>
              </a:rPr>
              <a:t> participants </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As part of the introduction, explain how this course has evolved and developed. It was initiated by Clare van Hamel, Foundation School Director, Severn Deanery to provide a Deanery based ‘Ethics’ course in line with the Foundation Programme curriculum which commences in August 2021 After the day participants who leave their online evaluation can obtain a pdf of the  course slides</a:t>
            </a:r>
          </a:p>
          <a:p>
            <a:pPr marL="0" marR="0" algn="l">
              <a:lnSpc>
                <a:spcPct val="107000"/>
              </a:lnSpc>
              <a:spcBef>
                <a:spcPts val="0"/>
              </a:spcBef>
              <a:spcAft>
                <a:spcPts val="800"/>
              </a:spcAft>
            </a:pPr>
            <a:endParaRPr lang="en-GB" sz="1100" b="0" dirty="0">
              <a:effectLst/>
            </a:endParaRPr>
          </a:p>
          <a:p>
            <a:pPr marL="0" marR="0" algn="l">
              <a:lnSpc>
                <a:spcPct val="107000"/>
              </a:lnSpc>
              <a:spcBef>
                <a:spcPts val="0"/>
              </a:spcBef>
              <a:spcAft>
                <a:spcPts val="800"/>
              </a:spcAft>
            </a:pPr>
            <a:r>
              <a:rPr lang="en-GB" sz="1100" b="0" dirty="0" err="1">
                <a:effectLst/>
              </a:rPr>
              <a:t>Sli.do</a:t>
            </a:r>
            <a:r>
              <a:rPr lang="en-GB" sz="1100" b="0" dirty="0">
                <a:effectLst/>
              </a:rPr>
              <a:t> on:</a:t>
            </a:r>
          </a:p>
          <a:p>
            <a:pPr marL="228600" marR="0" indent="-228600" algn="l">
              <a:lnSpc>
                <a:spcPct val="107000"/>
              </a:lnSpc>
              <a:spcBef>
                <a:spcPts val="0"/>
              </a:spcBef>
              <a:spcAft>
                <a:spcPts val="800"/>
              </a:spcAft>
              <a:buFont typeface="+mj-lt"/>
              <a:buAutoNum type="arabicPeriod"/>
            </a:pPr>
            <a:r>
              <a:rPr lang="en-GB" sz="1100" b="0" dirty="0">
                <a:effectLst/>
              </a:rPr>
              <a:t>How would you rate your knowledge of Medical Ethics?</a:t>
            </a:r>
          </a:p>
          <a:p>
            <a:pPr marL="228600" marR="0" indent="-228600" algn="l">
              <a:lnSpc>
                <a:spcPct val="107000"/>
              </a:lnSpc>
              <a:spcBef>
                <a:spcPts val="0"/>
              </a:spcBef>
              <a:spcAft>
                <a:spcPts val="800"/>
              </a:spcAft>
              <a:buFont typeface="+mj-lt"/>
              <a:buAutoNum type="arabicPeriod"/>
            </a:pPr>
            <a:r>
              <a:rPr lang="en-GB" sz="1100" b="0" dirty="0">
                <a:effectLst/>
              </a:rPr>
              <a:t>How confident do you feel in your ability to apply an ethical approach to everyday work issues?</a:t>
            </a:r>
          </a:p>
          <a:p>
            <a:pPr marL="0" marR="0" algn="l">
              <a:lnSpc>
                <a:spcPct val="107000"/>
              </a:lnSpc>
              <a:spcBef>
                <a:spcPts val="0"/>
              </a:spcBef>
              <a:spcAft>
                <a:spcPts val="800"/>
              </a:spcAft>
            </a:pPr>
            <a:endParaRPr lang="en-GB" sz="1100" b="1" dirty="0">
              <a:effectLst/>
            </a:endParaRPr>
          </a:p>
          <a:p>
            <a:pPr marL="0" marR="0" algn="l">
              <a:lnSpc>
                <a:spcPct val="107000"/>
              </a:lnSpc>
              <a:spcBef>
                <a:spcPts val="0"/>
              </a:spcBef>
              <a:spcAft>
                <a:spcPts val="800"/>
              </a:spcAft>
            </a:pPr>
            <a:endParaRPr lang="en-GB" sz="1100" b="1" dirty="0">
              <a:effectLst/>
            </a:endParaRPr>
          </a:p>
          <a:p>
            <a:pPr marL="0" marR="0" algn="l">
              <a:lnSpc>
                <a:spcPct val="107000"/>
              </a:lnSpc>
              <a:spcBef>
                <a:spcPts val="0"/>
              </a:spcBef>
              <a:spcAft>
                <a:spcPts val="800"/>
              </a:spcAft>
            </a:pPr>
            <a:r>
              <a:rPr lang="en-GB" sz="1100" b="1" dirty="0">
                <a:effectLst/>
              </a:rPr>
              <a:t>Pre-course administration and organisation:</a:t>
            </a:r>
          </a:p>
          <a:p>
            <a:pPr marL="0" marR="0" algn="l">
              <a:lnSpc>
                <a:spcPct val="107000"/>
              </a:lnSpc>
              <a:spcBef>
                <a:spcPts val="0"/>
              </a:spcBef>
              <a:spcAft>
                <a:spcPts val="800"/>
              </a:spcAft>
            </a:pPr>
            <a:r>
              <a:rPr lang="en-GB" sz="1100" dirty="0">
                <a:effectLst/>
              </a:rPr>
              <a:t> </a:t>
            </a:r>
          </a:p>
          <a:p>
            <a:pPr marL="0" marR="0" algn="l">
              <a:lnSpc>
                <a:spcPct val="107000"/>
              </a:lnSpc>
              <a:spcBef>
                <a:spcPts val="0"/>
              </a:spcBef>
              <a:spcAft>
                <a:spcPts val="800"/>
              </a:spcAft>
            </a:pPr>
            <a:r>
              <a:rPr lang="en-GB" sz="1100" b="1" dirty="0">
                <a:effectLst/>
              </a:rPr>
              <a:t>Resources needed:</a:t>
            </a:r>
          </a:p>
          <a:p>
            <a:pPr marL="342900" marR="0" lvl="0" indent="-342900" algn="l">
              <a:lnSpc>
                <a:spcPct val="107000"/>
              </a:lnSpc>
              <a:spcBef>
                <a:spcPts val="0"/>
              </a:spcBef>
              <a:spcAft>
                <a:spcPts val="0"/>
              </a:spcAft>
              <a:buFont typeface="Symbol" charset="2"/>
              <a:buChar char=""/>
            </a:pPr>
            <a:r>
              <a:rPr lang="en-GB" sz="1100" dirty="0">
                <a:effectLst/>
              </a:rPr>
              <a:t>Login to Teams account</a:t>
            </a:r>
          </a:p>
          <a:p>
            <a:pPr marL="342900" marR="0" lvl="0" indent="-342900" algn="l">
              <a:lnSpc>
                <a:spcPct val="107000"/>
              </a:lnSpc>
              <a:spcBef>
                <a:spcPts val="0"/>
              </a:spcBef>
              <a:spcAft>
                <a:spcPts val="0"/>
              </a:spcAft>
              <a:buFont typeface="Symbol" charset="2"/>
              <a:buChar char=""/>
            </a:pPr>
            <a:r>
              <a:rPr lang="en-GB" sz="1100" dirty="0">
                <a:effectLst/>
              </a:rPr>
              <a:t>List of links for breakout group activities</a:t>
            </a:r>
          </a:p>
          <a:p>
            <a:endParaRPr lang="en-GB" dirty="0"/>
          </a:p>
          <a:p>
            <a:endParaRPr lang="en-GB" dirty="0"/>
          </a:p>
          <a:p>
            <a:pPr marL="0" marR="0" lvl="0" indent="0" algn="l">
              <a:lnSpc>
                <a:spcPct val="107000"/>
              </a:lnSpc>
              <a:spcBef>
                <a:spcPts val="0"/>
              </a:spcBef>
              <a:spcAft>
                <a:spcPts val="800"/>
              </a:spcAft>
              <a:buFontTx/>
              <a:buNone/>
            </a:pPr>
            <a:r>
              <a:rPr lang="en-GB" sz="1100" b="1" baseline="0" dirty="0">
                <a:effectLst/>
                <a:latin typeface="Calibri" charset="0"/>
                <a:ea typeface="Calibri" charset="0"/>
                <a:cs typeface="Times New Roman" charset="0"/>
              </a:rPr>
              <a:t>Dealing with problems</a:t>
            </a:r>
          </a:p>
          <a:p>
            <a:pPr marL="0" marR="0" lvl="0" indent="0" algn="l">
              <a:lnSpc>
                <a:spcPct val="107000"/>
              </a:lnSpc>
              <a:spcBef>
                <a:spcPts val="0"/>
              </a:spcBef>
              <a:spcAft>
                <a:spcPts val="800"/>
              </a:spcAft>
              <a:buFontTx/>
              <a:buNone/>
            </a:pPr>
            <a:r>
              <a:rPr lang="en-GB" sz="1100" b="0" baseline="0" dirty="0">
                <a:effectLst/>
                <a:latin typeface="Calibri" charset="0"/>
                <a:ea typeface="Calibri" charset="0"/>
                <a:cs typeface="Times New Roman" charset="0"/>
              </a:rPr>
              <a:t>So far we have not been able to make breakout rooms work well on Teams. Parallel sessions mostly work but may need an organiser to enter the rooms before participants can.</a:t>
            </a:r>
          </a:p>
          <a:p>
            <a:pPr marL="1257300" marR="0" lvl="2" indent="-342900" algn="l">
              <a:lnSpc>
                <a:spcPct val="107000"/>
              </a:lnSpc>
              <a:spcBef>
                <a:spcPts val="0"/>
              </a:spcBef>
              <a:spcAft>
                <a:spcPts val="800"/>
              </a:spcAft>
              <a:buFont typeface="Symbol" charset="2"/>
              <a:buChar char=""/>
            </a:pPr>
            <a:endParaRPr lang="en-GB" sz="1100" b="1" baseline="0" dirty="0">
              <a:effectLst/>
              <a:latin typeface="Calibri" charset="0"/>
              <a:ea typeface="Calibri" charset="0"/>
              <a:cs typeface="Times New Roman" charset="0"/>
            </a:endParaRPr>
          </a:p>
          <a:p>
            <a:pPr marL="0" marR="0" lvl="0" indent="0" algn="l">
              <a:lnSpc>
                <a:spcPct val="107000"/>
              </a:lnSpc>
              <a:spcBef>
                <a:spcPts val="0"/>
              </a:spcBef>
              <a:spcAft>
                <a:spcPts val="800"/>
              </a:spcAft>
              <a:buFont typeface="Symbol" charset="2"/>
              <a:buNone/>
            </a:pPr>
            <a:r>
              <a:rPr lang="en-GB" sz="1100" b="1" baseline="0" dirty="0">
                <a:effectLst/>
                <a:latin typeface="Calibri" charset="0"/>
                <a:ea typeface="Calibri" charset="0"/>
                <a:cs typeface="Times New Roman" charset="0"/>
              </a:rPr>
              <a:t>After the day</a:t>
            </a:r>
          </a:p>
          <a:p>
            <a:pPr marL="0" marR="0" lvl="0" indent="0" algn="l">
              <a:lnSpc>
                <a:spcPct val="107000"/>
              </a:lnSpc>
              <a:spcBef>
                <a:spcPts val="0"/>
              </a:spcBef>
              <a:spcAft>
                <a:spcPts val="800"/>
              </a:spcAft>
              <a:buFont typeface="Symbol" charset="2"/>
              <a:buNone/>
            </a:pPr>
            <a:r>
              <a:rPr lang="en-GB" sz="1100" baseline="0" dirty="0">
                <a:effectLst/>
                <a:latin typeface="Calibri" charset="0"/>
                <a:ea typeface="Calibri" charset="0"/>
                <a:cs typeface="Times New Roman" charset="0"/>
              </a:rPr>
              <a:t>Participants can evaluate the course on </a:t>
            </a:r>
            <a:r>
              <a:rPr lang="en-GB" sz="1100" baseline="0" dirty="0" err="1">
                <a:effectLst/>
                <a:latin typeface="Calibri" charset="0"/>
                <a:ea typeface="Calibri" charset="0"/>
                <a:cs typeface="Times New Roman" charset="0"/>
              </a:rPr>
              <a:t>Maxcourse</a:t>
            </a:r>
            <a:r>
              <a:rPr lang="en-GB" sz="1100" baseline="0" dirty="0">
                <a:effectLst/>
                <a:latin typeface="Calibri" charset="0"/>
                <a:ea typeface="Calibri" charset="0"/>
                <a:cs typeface="Times New Roman" charset="0"/>
              </a:rPr>
              <a:t> and then obtain a pdf of the slides</a:t>
            </a:r>
          </a:p>
          <a:p>
            <a:endParaRPr lang="en-GB" dirty="0"/>
          </a:p>
          <a:p>
            <a:endParaRPr lang="en-GB" sz="1200" kern="1200" dirty="0">
              <a:solidFill>
                <a:schemeClr val="tx1"/>
              </a:solidFill>
              <a:effectLst/>
              <a:latin typeface="+mn-lt"/>
              <a:ea typeface="+mn-ea"/>
              <a:cs typeface="+mn-cs"/>
            </a:endParaRPr>
          </a:p>
          <a:p>
            <a:endParaRPr lang="en-GB" b="1" dirty="0"/>
          </a:p>
          <a:p>
            <a:r>
              <a:rPr lang="en-GB" b="1" dirty="0"/>
              <a:t>Background information for Trainers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Contributors</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Jon Barnes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Clare van Hamel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Tor van Hamel Parsons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Laura Machin, Senior Lecturer in Medical Ethics, Lancaster Medical School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Mike O’Connor</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dirty="0"/>
          </a:p>
        </p:txBody>
      </p:sp>
    </p:spTree>
    <p:extLst>
      <p:ext uri="{BB962C8B-B14F-4D97-AF65-F5344CB8AC3E}">
        <p14:creationId xmlns:p14="http://schemas.microsoft.com/office/powerpoint/2010/main" val="22857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Discuss</a:t>
            </a: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Focus is on the motives lying behind an action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Difficulty of all situations and circumstances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Background information for trainers</a:t>
            </a:r>
          </a:p>
          <a:p>
            <a:r>
              <a:rPr lang="en-GB" sz="1200" b="0" i="0" u="none" strike="noStrike" kern="1200" dirty="0">
                <a:solidFill>
                  <a:schemeClr val="tx1"/>
                </a:solidFill>
                <a:effectLst/>
                <a:latin typeface="+mn-lt"/>
                <a:ea typeface="+mn-ea"/>
                <a:cs typeface="+mn-cs"/>
              </a:rPr>
              <a:t>(from </a:t>
            </a:r>
            <a:r>
              <a:rPr lang="en-GB" sz="1200" b="0" i="0" u="none" strike="noStrike" kern="1200" dirty="0">
                <a:solidFill>
                  <a:schemeClr val="tx1"/>
                </a:solidFill>
                <a:effectLst/>
                <a:latin typeface="+mn-lt"/>
                <a:ea typeface="+mn-ea"/>
                <a:cs typeface="+mn-cs"/>
                <a:hlinkClick r:id="rId3" tooltip="Greek language">
                  <a:extLst>
                    <a:ext uri="{A12FA001-AC4F-418D-AE19-62706E023703}">
                      <ahyp:hlinkClr xmlns:ahyp="http://schemas.microsoft.com/office/drawing/2018/hyperlinkcolor" val="tx"/>
                    </a:ext>
                  </a:extLst>
                </a:hlinkClick>
              </a:rPr>
              <a:t>Greek</a:t>
            </a:r>
            <a:r>
              <a:rPr lang="en-GB" sz="1200" b="0" i="0" u="none" strike="noStrike" kern="120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δέον, '</a:t>
            </a:r>
            <a:r>
              <a:rPr lang="en-GB" sz="1200" b="0" i="0" u="none" strike="noStrike" kern="1200" dirty="0">
                <a:solidFill>
                  <a:schemeClr val="tx1"/>
                </a:solidFill>
                <a:effectLst/>
                <a:latin typeface="+mn-lt"/>
                <a:ea typeface="+mn-ea"/>
                <a:cs typeface="+mn-cs"/>
              </a:rPr>
              <a:t>obligation, duty' + </a:t>
            </a:r>
            <a:r>
              <a:rPr lang="el-GR" sz="1200" b="0" i="0" u="none" strike="noStrike" kern="1200" dirty="0">
                <a:solidFill>
                  <a:schemeClr val="tx1"/>
                </a:solidFill>
                <a:effectLst/>
                <a:latin typeface="+mn-lt"/>
                <a:ea typeface="+mn-ea"/>
                <a:cs typeface="+mn-cs"/>
              </a:rPr>
              <a:t>λόγος, '</a:t>
            </a:r>
            <a:r>
              <a:rPr lang="en-GB" sz="1200" b="0" i="0" u="none" strike="noStrike" kern="1200" dirty="0">
                <a:solidFill>
                  <a:schemeClr val="tx1"/>
                </a:solidFill>
                <a:effectLst/>
                <a:latin typeface="+mn-lt"/>
                <a:ea typeface="+mn-ea"/>
                <a:cs typeface="+mn-cs"/>
              </a:rPr>
              <a:t>study’)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Kant developed his moral philosophy in three works: </a:t>
            </a:r>
            <a:r>
              <a:rPr lang="en-GB" sz="1200" b="0" i="0" u="none" strike="noStrike" kern="1200" dirty="0">
                <a:solidFill>
                  <a:schemeClr val="tx1"/>
                </a:solidFill>
                <a:effectLst/>
                <a:latin typeface="+mn-lt"/>
                <a:ea typeface="+mn-ea"/>
                <a:cs typeface="+mn-cs"/>
                <a:hlinkClick r:id="rId4" tooltip="Groundwork of the Metaphysic of Morals">
                  <a:extLst>
                    <a:ext uri="{A12FA001-AC4F-418D-AE19-62706E023703}">
                      <ahyp:hlinkClr xmlns:ahyp="http://schemas.microsoft.com/office/drawing/2018/hyperlinkcolor" val="tx"/>
                    </a:ext>
                  </a:extLst>
                </a:hlinkClick>
              </a:rPr>
              <a:t>Groundwork of the Metaphysic of Morals</a:t>
            </a:r>
            <a:r>
              <a:rPr lang="en-GB" sz="1200" b="0" i="0" u="none" strike="noStrike" kern="1200" dirty="0">
                <a:solidFill>
                  <a:schemeClr val="tx1"/>
                </a:solidFill>
                <a:effectLst/>
                <a:latin typeface="+mn-lt"/>
                <a:ea typeface="+mn-ea"/>
                <a:cs typeface="+mn-cs"/>
              </a:rPr>
              <a:t> (1785), </a:t>
            </a:r>
            <a:r>
              <a:rPr lang="en-GB" sz="1200" b="0" i="0" u="none" strike="noStrike" kern="1200" dirty="0">
                <a:solidFill>
                  <a:schemeClr val="tx1"/>
                </a:solidFill>
                <a:effectLst/>
                <a:latin typeface="+mn-lt"/>
                <a:ea typeface="+mn-ea"/>
                <a:cs typeface="+mn-cs"/>
                <a:hlinkClick r:id="rId5" tooltip="Critique of Practical Reason">
                  <a:extLst>
                    <a:ext uri="{A12FA001-AC4F-418D-AE19-62706E023703}">
                      <ahyp:hlinkClr xmlns:ahyp="http://schemas.microsoft.com/office/drawing/2018/hyperlinkcolor" val="tx"/>
                    </a:ext>
                  </a:extLst>
                </a:hlinkClick>
              </a:rPr>
              <a:t>Critique of Practical Reason</a:t>
            </a:r>
            <a:r>
              <a:rPr lang="en-GB" sz="1200" b="0" i="0" u="none" strike="noStrike" kern="1200" dirty="0">
                <a:solidFill>
                  <a:schemeClr val="tx1"/>
                </a:solidFill>
                <a:effectLst/>
                <a:latin typeface="+mn-lt"/>
                <a:ea typeface="+mn-ea"/>
                <a:cs typeface="+mn-cs"/>
              </a:rPr>
              <a:t> (1788), and </a:t>
            </a:r>
            <a:r>
              <a:rPr lang="en-GB" sz="1200" b="0" i="0" u="none" strike="noStrike" kern="1200" dirty="0">
                <a:solidFill>
                  <a:schemeClr val="tx1"/>
                </a:solidFill>
                <a:effectLst/>
                <a:latin typeface="+mn-lt"/>
                <a:ea typeface="+mn-ea"/>
                <a:cs typeface="+mn-cs"/>
                <a:hlinkClick r:id="rId6" tooltip="Metaphysics of Morals">
                  <a:extLst>
                    <a:ext uri="{A12FA001-AC4F-418D-AE19-62706E023703}">
                      <ahyp:hlinkClr xmlns:ahyp="http://schemas.microsoft.com/office/drawing/2018/hyperlinkcolor" val="tx"/>
                    </a:ext>
                  </a:extLst>
                </a:hlinkClick>
              </a:rPr>
              <a:t>Metaphysics of Morals</a:t>
            </a:r>
            <a:r>
              <a:rPr lang="en-GB" sz="1200" b="0" i="0" u="none" strike="noStrike" kern="1200" dirty="0">
                <a:solidFill>
                  <a:schemeClr val="tx1"/>
                </a:solidFill>
                <a:effectLst/>
                <a:latin typeface="+mn-lt"/>
                <a:ea typeface="+mn-ea"/>
                <a:cs typeface="+mn-cs"/>
              </a:rPr>
              <a:t> (1797).</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There is a single moral obligation; the ‘Categorical Imperative’ derived from the concept of duty</a:t>
            </a:r>
          </a:p>
          <a:p>
            <a:r>
              <a:rPr lang="en-GB" sz="1200" b="0" i="0" u="none" strike="noStrike" kern="1200" dirty="0">
                <a:solidFill>
                  <a:schemeClr val="tx1"/>
                </a:solidFill>
                <a:effectLst/>
                <a:latin typeface="+mn-lt"/>
                <a:ea typeface="+mn-ea"/>
                <a:cs typeface="+mn-cs"/>
              </a:rPr>
              <a:t>	good in and of themselves</a:t>
            </a:r>
          </a:p>
          <a:p>
            <a:r>
              <a:rPr lang="en-GB" sz="1200" b="0" i="0" u="none" strike="noStrike" kern="1200" dirty="0">
                <a:solidFill>
                  <a:schemeClr val="tx1"/>
                </a:solidFill>
                <a:effectLst/>
                <a:latin typeface="+mn-lt"/>
                <a:ea typeface="+mn-ea"/>
                <a:cs typeface="+mn-cs"/>
              </a:rPr>
              <a:t>	must be obeyed in all situations and circumstances</a:t>
            </a:r>
          </a:p>
          <a:p>
            <a:r>
              <a:rPr lang="en-GB" sz="1200" b="0" i="0" u="none" strike="noStrike" kern="1200" dirty="0">
                <a:solidFill>
                  <a:schemeClr val="tx1"/>
                </a:solidFill>
                <a:effectLst/>
                <a:latin typeface="+mn-lt"/>
                <a:ea typeface="+mn-ea"/>
                <a:cs typeface="+mn-cs"/>
              </a:rPr>
              <a:t>So if you believe that telling the truth is a moral obligation then when the Gestapo ask “Are you sheltering any Jews?” you have to tell the truth. Or if you give to a beggar purely out of compassion for that individual – it is not a moral act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There are several other other deontological theories including modern versions: </a:t>
            </a:r>
            <a:r>
              <a:rPr lang="en-GB" sz="1200" b="0" i="0" u="none" strike="noStrike" kern="1200" dirty="0">
                <a:solidFill>
                  <a:schemeClr val="tx1"/>
                </a:solidFill>
                <a:effectLst/>
                <a:latin typeface="+mn-lt"/>
                <a:ea typeface="+mn-ea"/>
                <a:cs typeface="+mn-cs"/>
                <a:hlinkClick r:id="rId7" tooltip="Thomas Nagel">
                  <a:extLst>
                    <a:ext uri="{A12FA001-AC4F-418D-AE19-62706E023703}">
                      <ahyp:hlinkClr xmlns:ahyp="http://schemas.microsoft.com/office/drawing/2018/hyperlinkcolor" val="tx"/>
                    </a:ext>
                  </a:extLst>
                </a:hlinkClick>
              </a:rPr>
              <a:t>Thomas Nagel</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8" tooltip="T. M. Scanlon">
                  <a:extLst>
                    <a:ext uri="{A12FA001-AC4F-418D-AE19-62706E023703}">
                      <ahyp:hlinkClr xmlns:ahyp="http://schemas.microsoft.com/office/drawing/2018/hyperlinkcolor" val="tx"/>
                    </a:ext>
                  </a:extLst>
                </a:hlinkClick>
              </a:rPr>
              <a:t>T. M. Scanlon</a:t>
            </a:r>
            <a:r>
              <a:rPr lang="en-GB" sz="1200" b="0" i="0" u="none" strike="noStrike"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9" tooltip="Roger Scruton">
                  <a:extLst>
                    <a:ext uri="{A12FA001-AC4F-418D-AE19-62706E023703}">
                      <ahyp:hlinkClr xmlns:ahyp="http://schemas.microsoft.com/office/drawing/2018/hyperlinkcolor" val="tx"/>
                    </a:ext>
                  </a:extLst>
                </a:hlinkClick>
              </a:rPr>
              <a:t>Roger Scruton</a:t>
            </a:r>
            <a:r>
              <a:rPr lang="en-GB" sz="1200" b="0" i="0" u="none" strike="noStrike" kern="1200" dirty="0">
                <a:solidFill>
                  <a:schemeClr val="tx1"/>
                </a:solidFill>
                <a:effectLst/>
                <a:latin typeface="+mn-lt"/>
                <a:ea typeface="+mn-ea"/>
                <a:cs typeface="+mn-cs"/>
              </a:rPr>
              <a: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principle of rationally derived duties underlies UK Law and Professional codes of Practice such as GMC documents (next slide)</a:t>
            </a:r>
          </a:p>
          <a:p>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Image</a:t>
            </a:r>
            <a:r>
              <a:rPr lang="en-GB" sz="1200" b="0" i="0" u="none" strike="noStrike"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from Wikipedia marked for reuse</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20</a:t>
            </a:fld>
            <a:endParaRPr lang="en-US" dirty="0"/>
          </a:p>
        </p:txBody>
      </p:sp>
    </p:spTree>
    <p:extLst>
      <p:ext uri="{BB962C8B-B14F-4D97-AF65-F5344CB8AC3E}">
        <p14:creationId xmlns:p14="http://schemas.microsoft.com/office/powerpoint/2010/main" val="522320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 information for trainers</a:t>
            </a:r>
          </a:p>
          <a:p>
            <a:r>
              <a:rPr lang="en-US" dirty="0"/>
              <a:t>It is not intended that this slide should be used. It is included in case the topic comes up and/or there is time to discuss it. Both are unlikely</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21</a:t>
            </a:fld>
            <a:endParaRPr lang="en-US" dirty="0"/>
          </a:p>
        </p:txBody>
      </p:sp>
    </p:spTree>
    <p:extLst>
      <p:ext uri="{BB962C8B-B14F-4D97-AF65-F5344CB8AC3E}">
        <p14:creationId xmlns:p14="http://schemas.microsoft.com/office/powerpoint/2010/main" val="81229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principle or rationally derived duties underlies The Law and Professional codes of Practice such as GMC documents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Note that religiously derived duties are still of huge importance: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Non-separation of Church and State, Bishops in the House of Lords, ruling elite from Eton and Cambridge / Oxford – explicitly Christian in the not-very-recent past.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More pervasive general sense of historical Christian culture in the UK,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Other religious influences – e.g. Sharia Law</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22</a:t>
            </a:fld>
            <a:endParaRPr lang="en-US" dirty="0"/>
          </a:p>
        </p:txBody>
      </p:sp>
    </p:spTree>
    <p:extLst>
      <p:ext uri="{BB962C8B-B14F-4D97-AF65-F5344CB8AC3E}">
        <p14:creationId xmlns:p14="http://schemas.microsoft.com/office/powerpoint/2010/main" val="312608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Brief re-iteration of the overview</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23</a:t>
            </a:fld>
            <a:endParaRPr lang="en-US" dirty="0"/>
          </a:p>
        </p:txBody>
      </p:sp>
    </p:spTree>
    <p:extLst>
      <p:ext uri="{BB962C8B-B14F-4D97-AF65-F5344CB8AC3E}">
        <p14:creationId xmlns:p14="http://schemas.microsoft.com/office/powerpoint/2010/main" val="188121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problem is that one can never know in advance whether an action is right or wrong.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Stealing is wrong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Stealing from the rich to give to the poor?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Does giving to the poor erode self-reliance?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So – What is good?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endParaRPr lang="en-US" dirty="0"/>
          </a:p>
          <a:p>
            <a:r>
              <a:rPr lang="en-US" b="1" dirty="0"/>
              <a:t>Image</a:t>
            </a:r>
            <a:r>
              <a:rPr lang="en-US" dirty="0"/>
              <a:t> </a:t>
            </a:r>
          </a:p>
          <a:p>
            <a:r>
              <a:rPr lang="en-US" dirty="0"/>
              <a:t>From Wikipedia marked for re-use</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24</a:t>
            </a:fld>
            <a:endParaRPr lang="en-US" dirty="0"/>
          </a:p>
        </p:txBody>
      </p:sp>
    </p:spTree>
    <p:extLst>
      <p:ext uri="{BB962C8B-B14F-4D97-AF65-F5344CB8AC3E}">
        <p14:creationId xmlns:p14="http://schemas.microsoft.com/office/powerpoint/2010/main" val="50832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Discuss</a:t>
            </a:r>
          </a:p>
          <a:p>
            <a:r>
              <a:rPr lang="en-GB" sz="1200" b="0" i="0" u="none" strike="noStrike" kern="1200" dirty="0">
                <a:solidFill>
                  <a:schemeClr val="tx1"/>
                </a:solidFill>
                <a:effectLst/>
                <a:latin typeface="+mn-lt"/>
                <a:ea typeface="+mn-ea"/>
                <a:cs typeface="+mn-cs"/>
              </a:rPr>
              <a:t>The hedonic calculus: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12 pains and 14 pleasures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Intensity, duration, certainty, proximity, productiveness, purity, and extent.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Also John Stuart Mill – Victorian social reformer</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Image</a:t>
            </a:r>
          </a:p>
          <a:p>
            <a:r>
              <a:rPr lang="en-GB" sz="1200" b="0" i="0" u="none" strike="noStrike" kern="1200" dirty="0">
                <a:solidFill>
                  <a:schemeClr val="tx1"/>
                </a:solidFill>
                <a:effectLst/>
                <a:latin typeface="+mn-lt"/>
                <a:ea typeface="+mn-ea"/>
                <a:cs typeface="+mn-cs"/>
              </a:rPr>
              <a:t>Taken from Wikimedia and marked for re-use.</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25</a:t>
            </a:fld>
            <a:endParaRPr lang="en-US" dirty="0"/>
          </a:p>
        </p:txBody>
      </p:sp>
    </p:spTree>
    <p:extLst>
      <p:ext uri="{BB962C8B-B14F-4D97-AF65-F5344CB8AC3E}">
        <p14:creationId xmlns:p14="http://schemas.microsoft.com/office/powerpoint/2010/main" val="2722209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Brief re-iteration of the overview</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26</a:t>
            </a:fld>
            <a:endParaRPr lang="en-US" dirty="0"/>
          </a:p>
        </p:txBody>
      </p:sp>
    </p:spTree>
    <p:extLst>
      <p:ext uri="{BB962C8B-B14F-4D97-AF65-F5344CB8AC3E}">
        <p14:creationId xmlns:p14="http://schemas.microsoft.com/office/powerpoint/2010/main" val="2189956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Discuss</a:t>
            </a:r>
          </a:p>
          <a:p>
            <a:pPr marL="171450" indent="-171450">
              <a:buFont typeface="Arial" panose="020B0604020202020204" pitchFamily="34" charset="0"/>
              <a:buChar char="•"/>
            </a:pPr>
            <a:r>
              <a:rPr lang="en-GB" dirty="0">
                <a:effectLst/>
              </a:rPr>
              <a:t>Doctor Who Series 8, 2014. Peter Capaldi as the 12</a:t>
            </a:r>
            <a:r>
              <a:rPr lang="en-GB" baseline="30000" dirty="0">
                <a:effectLst/>
              </a:rPr>
              <a:t>th</a:t>
            </a:r>
            <a:r>
              <a:rPr lang="en-GB" dirty="0">
                <a:effectLst/>
              </a:rPr>
              <a:t> Doctor trying to make sense of his new regeneration.</a:t>
            </a:r>
          </a:p>
          <a:p>
            <a:pPr marL="171450" indent="-171450">
              <a:buFont typeface="Arial" panose="020B0604020202020204" pitchFamily="34" charset="0"/>
              <a:buChar char="•"/>
            </a:pPr>
            <a:r>
              <a:rPr lang="en-GB" dirty="0">
                <a:effectLst/>
              </a:rPr>
              <a:t>“Am I a Good Man?” is a Virtues based question. He is not asking ‘What rules should I obey?’ nor ‘How do I determine the consequences of my actions?’. Not an idle use of the phrase; see the next slide.</a:t>
            </a:r>
          </a:p>
          <a:p>
            <a:endParaRPr lang="en-GB"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Although some </a:t>
            </a:r>
            <a:r>
              <a:rPr lang="en-GB" sz="1200" kern="1200" dirty="0">
                <a:solidFill>
                  <a:schemeClr val="tx1"/>
                </a:solidFill>
                <a:effectLst/>
                <a:latin typeface="+mn-lt"/>
                <a:ea typeface="+mn-ea"/>
                <a:cs typeface="+mn-cs"/>
                <a:hlinkClick r:id="rId3" tooltip="Age of Enlightenment">
                  <a:extLst>
                    <a:ext uri="{A12FA001-AC4F-418D-AE19-62706E023703}">
                      <ahyp:hlinkClr xmlns:ahyp="http://schemas.microsoft.com/office/drawing/2018/hyperlinkcolor" val="tx"/>
                    </a:ext>
                  </a:extLst>
                </a:hlinkClick>
              </a:rPr>
              <a:t>Enlightenment</a:t>
            </a:r>
            <a:r>
              <a:rPr lang="en-GB" sz="1200" kern="1200" dirty="0">
                <a:solidFill>
                  <a:schemeClr val="tx1"/>
                </a:solidFill>
                <a:effectLst/>
                <a:latin typeface="+mn-lt"/>
                <a:ea typeface="+mn-ea"/>
                <a:cs typeface="+mn-cs"/>
              </a:rPr>
              <a:t> philosophers (e.g. </a:t>
            </a:r>
            <a:r>
              <a:rPr lang="en-GB" sz="1200" kern="1200" dirty="0">
                <a:solidFill>
                  <a:schemeClr val="tx1"/>
                </a:solidFill>
                <a:effectLst/>
                <a:latin typeface="+mn-lt"/>
                <a:ea typeface="+mn-ea"/>
                <a:cs typeface="+mn-cs"/>
                <a:hlinkClick r:id="rId4" tooltip="David Hume">
                  <a:extLst>
                    <a:ext uri="{A12FA001-AC4F-418D-AE19-62706E023703}">
                      <ahyp:hlinkClr xmlns:ahyp="http://schemas.microsoft.com/office/drawing/2018/hyperlinkcolor" val="tx"/>
                    </a:ext>
                  </a:extLst>
                </a:hlinkClick>
              </a:rPr>
              <a:t>Hume</a:t>
            </a:r>
            <a:r>
              <a:rPr lang="en-GB" sz="1200" kern="1200" dirty="0">
                <a:solidFill>
                  <a:schemeClr val="tx1"/>
                </a:solidFill>
                <a:effectLst/>
                <a:latin typeface="+mn-lt"/>
                <a:ea typeface="+mn-ea"/>
                <a:cs typeface="+mn-cs"/>
              </a:rPr>
              <a:t>) continued to emphasise the virtues, with the ascendancy of </a:t>
            </a:r>
            <a:r>
              <a:rPr lang="en-GB" sz="1200" kern="1200" dirty="0">
                <a:solidFill>
                  <a:schemeClr val="tx1"/>
                </a:solidFill>
                <a:effectLst/>
                <a:latin typeface="+mn-lt"/>
                <a:ea typeface="+mn-ea"/>
                <a:cs typeface="+mn-cs"/>
                <a:hlinkClick r:id="rId5" tooltip="Utilitarianism">
                  <a:extLst>
                    <a:ext uri="{A12FA001-AC4F-418D-AE19-62706E023703}">
                      <ahyp:hlinkClr xmlns:ahyp="http://schemas.microsoft.com/office/drawing/2018/hyperlinkcolor" val="tx"/>
                    </a:ext>
                  </a:extLst>
                </a:hlinkClick>
              </a:rPr>
              <a:t>utilitarianism</a:t>
            </a:r>
            <a:r>
              <a:rPr lang="en-GB" sz="1200" kern="1200" dirty="0">
                <a:solidFill>
                  <a:schemeClr val="tx1"/>
                </a:solidFill>
                <a:effectLst/>
                <a:latin typeface="+mn-lt"/>
                <a:ea typeface="+mn-ea"/>
                <a:cs typeface="+mn-cs"/>
              </a:rPr>
              <a:t> and </a:t>
            </a:r>
            <a:r>
              <a:rPr lang="en-GB" sz="1200" kern="1200" dirty="0">
                <a:solidFill>
                  <a:schemeClr val="tx1"/>
                </a:solidFill>
                <a:effectLst/>
                <a:latin typeface="+mn-lt"/>
                <a:ea typeface="+mn-ea"/>
                <a:cs typeface="+mn-cs"/>
                <a:hlinkClick r:id="rId6" tooltip="Deontology">
                  <a:extLst>
                    <a:ext uri="{A12FA001-AC4F-418D-AE19-62706E023703}">
                      <ahyp:hlinkClr xmlns:ahyp="http://schemas.microsoft.com/office/drawing/2018/hyperlinkcolor" val="tx"/>
                    </a:ext>
                  </a:extLst>
                </a:hlinkClick>
              </a:rPr>
              <a:t>deontology</a:t>
            </a:r>
            <a:r>
              <a:rPr lang="en-GB" sz="1200" kern="1200" dirty="0">
                <a:solidFill>
                  <a:schemeClr val="tx1"/>
                </a:solidFill>
                <a:effectLst/>
                <a:latin typeface="+mn-lt"/>
                <a:ea typeface="+mn-ea"/>
                <a:cs typeface="+mn-cs"/>
              </a:rPr>
              <a:t>, virtue theory moved to the margins of Western </a:t>
            </a:r>
            <a:r>
              <a:rPr lang="en-GB" sz="1200" kern="1200" dirty="0">
                <a:solidFill>
                  <a:schemeClr val="tx1"/>
                </a:solidFill>
                <a:effectLst/>
                <a:latin typeface="+mn-lt"/>
                <a:ea typeface="+mn-ea"/>
                <a:cs typeface="+mn-cs"/>
                <a:hlinkClick r:id="rId7" tooltip="Philosophy">
                  <a:extLst>
                    <a:ext uri="{A12FA001-AC4F-418D-AE19-62706E023703}">
                      <ahyp:hlinkClr xmlns:ahyp="http://schemas.microsoft.com/office/drawing/2018/hyperlinkcolor" val="tx"/>
                    </a:ext>
                  </a:extLst>
                </a:hlinkClick>
              </a:rPr>
              <a:t>philosophy</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contemporary revival of virtue theory is frequently traced to the philosopher </a:t>
            </a:r>
            <a:r>
              <a:rPr lang="en-GB" sz="1200" kern="1200" dirty="0">
                <a:solidFill>
                  <a:schemeClr val="tx1"/>
                </a:solidFill>
                <a:effectLst/>
                <a:latin typeface="+mn-lt"/>
                <a:ea typeface="+mn-ea"/>
                <a:cs typeface="+mn-cs"/>
                <a:hlinkClick r:id="rId8" tooltip="Elizabeth Anscombe">
                  <a:extLst>
                    <a:ext uri="{A12FA001-AC4F-418D-AE19-62706E023703}">
                      <ahyp:hlinkClr xmlns:ahyp="http://schemas.microsoft.com/office/drawing/2018/hyperlinkcolor" val="tx"/>
                    </a:ext>
                  </a:extLst>
                </a:hlinkClick>
              </a:rPr>
              <a:t>Elizabeth Anscombe</a:t>
            </a:r>
            <a:r>
              <a:rPr lang="en-GB" sz="1200" kern="1200" dirty="0">
                <a:solidFill>
                  <a:schemeClr val="tx1"/>
                </a:solidFill>
                <a:effectLst/>
                <a:latin typeface="+mn-lt"/>
                <a:ea typeface="+mn-ea"/>
                <a:cs typeface="+mn-cs"/>
              </a:rPr>
              <a:t>'s 1958 essay "</a:t>
            </a:r>
            <a:r>
              <a:rPr lang="en-GB" sz="1200" kern="1200" dirty="0">
                <a:solidFill>
                  <a:schemeClr val="tx1"/>
                </a:solidFill>
                <a:effectLst/>
                <a:latin typeface="+mn-lt"/>
                <a:ea typeface="+mn-ea"/>
                <a:cs typeface="+mn-cs"/>
                <a:hlinkClick r:id="rId9" tooltip="Modern Moral Philosophy">
                  <a:extLst>
                    <a:ext uri="{A12FA001-AC4F-418D-AE19-62706E023703}">
                      <ahyp:hlinkClr xmlns:ahyp="http://schemas.microsoft.com/office/drawing/2018/hyperlinkcolor" val="tx"/>
                    </a:ext>
                  </a:extLst>
                </a:hlinkClick>
              </a:rPr>
              <a:t>Modern Moral Philosophy</a:t>
            </a:r>
            <a:r>
              <a:rPr lang="en-GB" sz="1200" kern="1200" dirty="0">
                <a:solidFill>
                  <a:schemeClr val="tx1"/>
                </a:solidFill>
                <a:effectLst/>
                <a:latin typeface="+mn-lt"/>
                <a:ea typeface="+mn-ea"/>
                <a:cs typeface="+mn-cs"/>
              </a:rPr>
              <a:t>". Following this: </a:t>
            </a:r>
            <a:r>
              <a:rPr lang="en-GB" sz="1200" kern="1200" dirty="0">
                <a:solidFill>
                  <a:schemeClr val="tx1"/>
                </a:solidFill>
                <a:effectLst/>
                <a:latin typeface="+mn-lt"/>
                <a:ea typeface="+mn-ea"/>
                <a:cs typeface="+mn-cs"/>
                <a:hlinkClick r:id="rId10" tooltip="Alasdair MacIntyre">
                  <a:extLst>
                    <a:ext uri="{A12FA001-AC4F-418D-AE19-62706E023703}">
                      <ahyp:hlinkClr xmlns:ahyp="http://schemas.microsoft.com/office/drawing/2018/hyperlinkcolor" val="tx"/>
                    </a:ext>
                  </a:extLst>
                </a:hlinkClick>
              </a:rPr>
              <a:t>Alasdair MacIntyre</a:t>
            </a:r>
            <a:r>
              <a:rPr lang="en-GB" sz="1200" kern="1200" dirty="0">
                <a:solidFill>
                  <a:schemeClr val="tx1"/>
                </a:solidFill>
                <a:effectLst/>
                <a:latin typeface="+mn-lt"/>
                <a:ea typeface="+mn-ea"/>
                <a:cs typeface="+mn-cs"/>
              </a:rPr>
              <a:t> has made an effort to reconstruct a virtue-based theory in dialogue with the problems of modern and </a:t>
            </a:r>
            <a:r>
              <a:rPr lang="en-GB" sz="1200" kern="1200" dirty="0">
                <a:solidFill>
                  <a:schemeClr val="tx1"/>
                </a:solidFill>
                <a:effectLst/>
                <a:latin typeface="+mn-lt"/>
                <a:ea typeface="+mn-ea"/>
                <a:cs typeface="+mn-cs"/>
                <a:hlinkClick r:id="rId11" tooltip="Postmodernism">
                  <a:extLst>
                    <a:ext uri="{A12FA001-AC4F-418D-AE19-62706E023703}">
                      <ahyp:hlinkClr xmlns:ahyp="http://schemas.microsoft.com/office/drawing/2018/hyperlinkcolor" val="tx"/>
                    </a:ext>
                  </a:extLst>
                </a:hlinkClick>
              </a:rPr>
              <a:t>postmodern</a:t>
            </a:r>
            <a:r>
              <a:rPr lang="en-GB" sz="1200" kern="1200" dirty="0">
                <a:solidFill>
                  <a:schemeClr val="tx1"/>
                </a:solidFill>
                <a:effectLst/>
                <a:latin typeface="+mn-lt"/>
                <a:ea typeface="+mn-ea"/>
                <a:cs typeface="+mn-cs"/>
              </a:rPr>
              <a:t> thought; his works include </a:t>
            </a:r>
            <a:r>
              <a:rPr lang="en-GB" sz="1200" kern="1200" dirty="0">
                <a:solidFill>
                  <a:schemeClr val="tx1"/>
                </a:solidFill>
                <a:effectLst/>
                <a:latin typeface="+mn-lt"/>
                <a:ea typeface="+mn-ea"/>
                <a:cs typeface="+mn-cs"/>
                <a:hlinkClick r:id="rId12" tooltip="After Virtue">
                  <a:extLst>
                    <a:ext uri="{A12FA001-AC4F-418D-AE19-62706E023703}">
                      <ahyp:hlinkClr xmlns:ahyp="http://schemas.microsoft.com/office/drawing/2018/hyperlinkcolor" val="tx"/>
                    </a:ext>
                  </a:extLst>
                </a:hlinkClick>
              </a:rPr>
              <a:t>After Virtue</a:t>
            </a:r>
            <a:r>
              <a:rPr lang="en-GB" sz="1200" kern="1200" dirty="0">
                <a:solidFill>
                  <a:schemeClr val="tx1"/>
                </a:solidFill>
                <a:effectLst/>
                <a:latin typeface="+mn-lt"/>
                <a:ea typeface="+mn-ea"/>
                <a:cs typeface="+mn-cs"/>
              </a:rPr>
              <a:t> and Three Rival Versions of Moral Enquiry.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Psychologist </a:t>
            </a:r>
            <a:r>
              <a:rPr lang="en-GB" sz="1200" kern="1200" dirty="0">
                <a:solidFill>
                  <a:schemeClr val="tx1"/>
                </a:solidFill>
                <a:effectLst/>
                <a:latin typeface="+mn-lt"/>
                <a:ea typeface="+mn-ea"/>
                <a:cs typeface="+mn-cs"/>
                <a:hlinkClick r:id="rId13" tooltip="Martin Seligman">
                  <a:extLst>
                    <a:ext uri="{A12FA001-AC4F-418D-AE19-62706E023703}">
                      <ahyp:hlinkClr xmlns:ahyp="http://schemas.microsoft.com/office/drawing/2018/hyperlinkcolor" val="tx"/>
                    </a:ext>
                  </a:extLst>
                </a:hlinkClick>
              </a:rPr>
              <a:t>Martin Seligman</a:t>
            </a:r>
            <a:r>
              <a:rPr lang="en-GB" sz="1200" kern="1200" dirty="0">
                <a:solidFill>
                  <a:schemeClr val="tx1"/>
                </a:solidFill>
                <a:effectLst/>
                <a:latin typeface="+mn-lt"/>
                <a:ea typeface="+mn-ea"/>
                <a:cs typeface="+mn-cs"/>
              </a:rPr>
              <a:t> drew on classical virtue ethics in conceptualizing </a:t>
            </a:r>
            <a:r>
              <a:rPr lang="en-GB" sz="1200" kern="1200" dirty="0">
                <a:solidFill>
                  <a:schemeClr val="tx1"/>
                </a:solidFill>
                <a:effectLst/>
                <a:latin typeface="+mn-lt"/>
                <a:ea typeface="+mn-ea"/>
                <a:cs typeface="+mn-cs"/>
                <a:hlinkClick r:id="rId14" tooltip="Positive psychology">
                  <a:extLst>
                    <a:ext uri="{A12FA001-AC4F-418D-AE19-62706E023703}">
                      <ahyp:hlinkClr xmlns:ahyp="http://schemas.microsoft.com/office/drawing/2018/hyperlinkcolor" val="tx"/>
                    </a:ext>
                  </a:extLst>
                </a:hlinkClick>
              </a:rPr>
              <a:t>Positive psychology</a:t>
            </a:r>
            <a:r>
              <a:rPr lang="en-GB" sz="1200" kern="1200" dirty="0">
                <a:solidFill>
                  <a:schemeClr val="tx1"/>
                </a:solidFill>
                <a:effectLst/>
                <a:latin typeface="+mn-lt"/>
                <a:ea typeface="+mn-ea"/>
                <a:cs typeface="+mn-cs"/>
              </a:rPr>
              <a:t>.</a:t>
            </a:r>
          </a:p>
          <a:p>
            <a:pPr marL="0" indent="0">
              <a:buFontTx/>
              <a:buNone/>
            </a:pPr>
            <a:r>
              <a:rPr lang="en-GB" sz="1200" kern="1200" dirty="0">
                <a:solidFill>
                  <a:schemeClr val="tx1"/>
                </a:solidFill>
                <a:effectLst/>
                <a:latin typeface="+mn-lt"/>
                <a:ea typeface="+mn-ea"/>
                <a:cs typeface="+mn-cs"/>
              </a:rPr>
              <a:t>Abridged from Wikipedia</a:t>
            </a:r>
          </a:p>
          <a:p>
            <a:endParaRPr lang="en-GB" sz="1200"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Image</a:t>
            </a:r>
          </a:p>
          <a:p>
            <a:r>
              <a:rPr lang="en-GB" sz="1200" b="0" i="0" u="none" strike="noStrike" kern="1200" dirty="0">
                <a:solidFill>
                  <a:schemeClr val="tx1"/>
                </a:solidFill>
                <a:effectLst/>
                <a:latin typeface="+mn-lt"/>
                <a:ea typeface="+mn-ea"/>
                <a:cs typeface="+mn-cs"/>
              </a:rPr>
              <a:t>BBC website</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27</a:t>
            </a:fld>
            <a:endParaRPr lang="en-US" dirty="0"/>
          </a:p>
        </p:txBody>
      </p:sp>
    </p:spTree>
    <p:extLst>
      <p:ext uri="{BB962C8B-B14F-4D97-AF65-F5344CB8AC3E}">
        <p14:creationId xmlns:p14="http://schemas.microsoft.com/office/powerpoint/2010/main" val="352475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1.The quote is opening words of the 50</a:t>
            </a:r>
            <a:r>
              <a:rPr lang="en-GB" sz="1200" b="0" kern="1200" baseline="30000" dirty="0">
                <a:solidFill>
                  <a:schemeClr val="tx1"/>
                </a:solidFill>
                <a:effectLst/>
                <a:latin typeface="+mn-lt"/>
                <a:ea typeface="+mn-ea"/>
                <a:cs typeface="+mn-cs"/>
              </a:rPr>
              <a:t>th</a:t>
            </a:r>
            <a:r>
              <a:rPr lang="en-GB" sz="1200" b="0" kern="1200" dirty="0">
                <a:solidFill>
                  <a:schemeClr val="tx1"/>
                </a:solidFill>
                <a:effectLst/>
                <a:latin typeface="+mn-lt"/>
                <a:ea typeface="+mn-ea"/>
                <a:cs typeface="+mn-cs"/>
              </a:rPr>
              <a:t> anniversary edition of Dr Who – so important to BBC script writers. It is a direct quote from Marcus </a:t>
            </a:r>
            <a:r>
              <a:rPr lang="en-GB" sz="1200" b="0" kern="1200" dirty="0" err="1">
                <a:solidFill>
                  <a:schemeClr val="tx1"/>
                </a:solidFill>
                <a:effectLst/>
                <a:latin typeface="+mn-lt"/>
                <a:ea typeface="+mn-ea"/>
                <a:cs typeface="+mn-cs"/>
              </a:rPr>
              <a:t>Aurelius’s</a:t>
            </a:r>
            <a:r>
              <a:rPr lang="en-GB" sz="1200" b="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Meditations</a:t>
            </a:r>
            <a:r>
              <a:rPr lang="en-GB" sz="1200" b="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2. </a:t>
            </a:r>
            <a:r>
              <a:rPr lang="en-GB" sz="1200" b="0" kern="1200" dirty="0" err="1">
                <a:solidFill>
                  <a:schemeClr val="tx1"/>
                </a:solidFill>
                <a:effectLst/>
                <a:latin typeface="+mn-lt"/>
                <a:ea typeface="+mn-ea"/>
                <a:cs typeface="+mn-cs"/>
              </a:rPr>
              <a:t>Derren</a:t>
            </a:r>
            <a:r>
              <a:rPr lang="en-GB" sz="1200" b="0" kern="1200" dirty="0">
                <a:solidFill>
                  <a:schemeClr val="tx1"/>
                </a:solidFill>
                <a:effectLst/>
                <a:latin typeface="+mn-lt"/>
                <a:ea typeface="+mn-ea"/>
                <a:cs typeface="+mn-cs"/>
              </a:rPr>
              <a:t> Brown is also the author of ‘Happy – Why more or less everything is absolutely fine’ (2016) an excellent book largely about Stoic philosophy.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Dr Who. BBC – screenshot from YouTube</a:t>
            </a:r>
          </a:p>
          <a:p>
            <a:pPr>
              <a:buFontTx/>
              <a:buNone/>
            </a:pPr>
            <a:r>
              <a:rPr lang="en-US" dirty="0"/>
              <a:t>Equestrian statue of Marcus Aurelius </a:t>
            </a:r>
            <a:r>
              <a:rPr lang="en-GB" sz="1200" b="0" i="0" u="none" strike="noStrike" kern="1200" dirty="0">
                <a:solidFill>
                  <a:schemeClr val="tx1"/>
                </a:solidFill>
                <a:effectLst/>
                <a:latin typeface="+mn-lt"/>
                <a:ea typeface="+mn-ea"/>
                <a:cs typeface="+mn-cs"/>
                <a:hlinkClick r:id="rId3"/>
              </a:rPr>
              <a:t>Sébastien Bertrand from Paris, France</a:t>
            </a:r>
            <a:r>
              <a:rPr lang="en-GB" sz="1200" b="0" i="0" u="none" strike="noStrike" kern="1200" dirty="0">
                <a:solidFill>
                  <a:schemeClr val="tx1"/>
                </a:solidFill>
                <a:effectLst/>
                <a:latin typeface="+mn-lt"/>
                <a:ea typeface="+mn-ea"/>
                <a:cs typeface="+mn-cs"/>
              </a:rPr>
              <a:t> https://</a:t>
            </a:r>
            <a:r>
              <a:rPr lang="en-GB" sz="1200" b="0" i="0" u="none" strike="noStrike" kern="1200" dirty="0" err="1">
                <a:solidFill>
                  <a:schemeClr val="tx1"/>
                </a:solidFill>
                <a:effectLst/>
                <a:latin typeface="+mn-lt"/>
                <a:ea typeface="+mn-ea"/>
                <a:cs typeface="+mn-cs"/>
              </a:rPr>
              <a:t>commons.wikimedia.org</a:t>
            </a:r>
            <a:r>
              <a:rPr lang="en-GB" sz="1200" b="0" i="0" u="none" strike="noStrike" kern="1200" dirty="0">
                <a:solidFill>
                  <a:schemeClr val="tx1"/>
                </a:solidFill>
                <a:effectLst/>
                <a:latin typeface="+mn-lt"/>
                <a:ea typeface="+mn-ea"/>
                <a:cs typeface="+mn-cs"/>
              </a:rPr>
              <a:t>/w/</a:t>
            </a:r>
            <a:r>
              <a:rPr lang="en-GB" sz="1200" b="0" i="0" u="none" strike="noStrike" kern="1200" dirty="0" err="1">
                <a:solidFill>
                  <a:schemeClr val="tx1"/>
                </a:solidFill>
                <a:effectLst/>
                <a:latin typeface="+mn-lt"/>
                <a:ea typeface="+mn-ea"/>
                <a:cs typeface="+mn-cs"/>
              </a:rPr>
              <a:t>index.php?search</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Marcus+aurelius&amp;title</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Special:MediaSearch&amp;go</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Go&amp;type</a:t>
            </a:r>
            <a:r>
              <a:rPr lang="en-GB" sz="1200" b="0" i="0" u="none" strike="noStrike" kern="1200" dirty="0">
                <a:solidFill>
                  <a:schemeClr val="tx1"/>
                </a:solidFill>
                <a:effectLst/>
                <a:latin typeface="+mn-lt"/>
                <a:ea typeface="+mn-ea"/>
                <a:cs typeface="+mn-cs"/>
              </a:rPr>
              <a:t>=image </a:t>
            </a:r>
            <a:r>
              <a:rPr lang="en-US" dirty="0"/>
              <a:t>taken from Wikimedia Commons and marked for re-use.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effectLst/>
                <a:latin typeface="+mn-lt"/>
                <a:ea typeface="+mn-ea"/>
                <a:cs typeface="+mn-cs"/>
              </a:rPr>
              <a:t>Derren</a:t>
            </a:r>
            <a:r>
              <a:rPr lang="en-GB" sz="1200" b="0" kern="1200" dirty="0">
                <a:solidFill>
                  <a:schemeClr val="tx1"/>
                </a:solidFill>
                <a:effectLst/>
                <a:latin typeface="+mn-lt"/>
                <a:ea typeface="+mn-ea"/>
                <a:cs typeface="+mn-cs"/>
              </a:rPr>
              <a:t> Brown – taken from </a:t>
            </a:r>
            <a:r>
              <a:rPr lang="en-GB" sz="1200" b="0" kern="1200" dirty="0" err="1">
                <a:solidFill>
                  <a:schemeClr val="tx1"/>
                </a:solidFill>
                <a:effectLst/>
                <a:latin typeface="+mn-lt"/>
                <a:ea typeface="+mn-ea"/>
                <a:cs typeface="+mn-cs"/>
              </a:rPr>
              <a:t>Geograph.ie</a:t>
            </a:r>
            <a:r>
              <a:rPr lang="en-GB" sz="1200" b="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 Copyright </a:t>
            </a:r>
            <a:r>
              <a:rPr lang="en-GB" sz="1200" b="0" i="0" kern="1200" dirty="0">
                <a:solidFill>
                  <a:schemeClr val="tx1"/>
                </a:solidFill>
                <a:effectLst/>
                <a:latin typeface="+mn-lt"/>
                <a:ea typeface="+mn-ea"/>
                <a:cs typeface="+mn-cs"/>
                <a:hlinkClick r:id="rId4" tooltip="View profile"/>
              </a:rPr>
              <a:t>Albert Bridge</a:t>
            </a:r>
            <a:r>
              <a:rPr lang="en-GB" sz="1200" b="0" i="0" u="none" strike="noStrike" kern="1200" dirty="0">
                <a:solidFill>
                  <a:schemeClr val="tx1"/>
                </a:solidFill>
                <a:effectLst/>
                <a:latin typeface="+mn-lt"/>
                <a:ea typeface="+mn-ea"/>
                <a:cs typeface="+mn-cs"/>
              </a:rPr>
              <a:t> and licensed for </a:t>
            </a:r>
            <a:r>
              <a:rPr lang="en-GB" sz="1200" b="0" i="0" kern="1200" dirty="0">
                <a:solidFill>
                  <a:schemeClr val="tx1"/>
                </a:solidFill>
                <a:effectLst/>
                <a:latin typeface="+mn-lt"/>
                <a:ea typeface="+mn-ea"/>
                <a:cs typeface="+mn-cs"/>
                <a:hlinkClick r:id="rId5"/>
              </a:rPr>
              <a:t>reuse</a:t>
            </a:r>
            <a:r>
              <a:rPr lang="en-GB" sz="1200" b="0" i="0" u="none" strike="noStrike" kern="1200" dirty="0">
                <a:solidFill>
                  <a:schemeClr val="tx1"/>
                </a:solidFill>
                <a:effectLst/>
                <a:latin typeface="+mn-lt"/>
                <a:ea typeface="+mn-ea"/>
                <a:cs typeface="+mn-cs"/>
              </a:rPr>
              <a:t> under this </a:t>
            </a:r>
            <a:r>
              <a:rPr lang="en-GB" sz="1200" b="0" i="0" kern="1200" dirty="0">
                <a:solidFill>
                  <a:schemeClr val="tx1"/>
                </a:solidFill>
                <a:effectLst/>
                <a:latin typeface="+mn-lt"/>
                <a:ea typeface="+mn-ea"/>
                <a:cs typeface="+mn-cs"/>
                <a:hlinkClick r:id="rId6" tooltip="Creative Commons Attribution-Share Alike 2.0 Licence"/>
              </a:rPr>
              <a:t>Creative Commons Licence</a:t>
            </a:r>
            <a:r>
              <a:rPr lang="en-GB" sz="1200" b="0" i="0" u="none" strike="noStrike" kern="120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28</a:t>
            </a:fld>
            <a:endParaRPr lang="en-US" dirty="0"/>
          </a:p>
        </p:txBody>
      </p:sp>
    </p:spTree>
    <p:extLst>
      <p:ext uri="{BB962C8B-B14F-4D97-AF65-F5344CB8AC3E}">
        <p14:creationId xmlns:p14="http://schemas.microsoft.com/office/powerpoint/2010/main" val="2107209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p>
          <a:p>
            <a:r>
              <a:rPr lang="en-US" dirty="0" err="1"/>
              <a:t>Express.co.uk</a:t>
            </a:r>
            <a:endParaRPr lang="en-US" dirty="0"/>
          </a:p>
          <a:p>
            <a:endParaRPr lang="en-US" dirty="0"/>
          </a:p>
          <a:p>
            <a:r>
              <a:rPr lang="en-US" b="1" dirty="0"/>
              <a:t>Background Information for Trainers</a:t>
            </a:r>
          </a:p>
          <a:p>
            <a:r>
              <a:rPr lang="en-GB" sz="1200" b="0" i="0" u="none" strike="noStrike" kern="1200" dirty="0">
                <a:solidFill>
                  <a:schemeClr val="tx1"/>
                </a:solidFill>
                <a:effectLst/>
                <a:latin typeface="+mn-lt"/>
                <a:ea typeface="+mn-ea"/>
                <a:cs typeface="+mn-cs"/>
              </a:rPr>
              <a:t>Netflix 2016</a:t>
            </a:r>
          </a:p>
          <a:p>
            <a:r>
              <a:rPr lang="en-GB" sz="1200" b="0" i="0" u="none" strike="noStrike" kern="1200" dirty="0">
                <a:solidFill>
                  <a:schemeClr val="tx1"/>
                </a:solidFill>
                <a:effectLst/>
                <a:latin typeface="+mn-lt"/>
                <a:ea typeface="+mn-ea"/>
                <a:cs typeface="+mn-cs"/>
              </a:rPr>
              <a:t>Several critics have commended the show for its exploration and creative use of </a:t>
            </a:r>
            <a:r>
              <a:rPr lang="en-GB" sz="1200" b="0" i="0" u="none" strike="noStrike" kern="1200" dirty="0">
                <a:solidFill>
                  <a:schemeClr val="tx1"/>
                </a:solidFill>
                <a:effectLst/>
                <a:latin typeface="+mn-lt"/>
                <a:ea typeface="+mn-ea"/>
                <a:cs typeface="+mn-cs"/>
                <a:hlinkClick r:id="rId3" tooltip="Ethics"/>
              </a:rPr>
              <a:t>ethics</a:t>
            </a:r>
            <a:r>
              <a:rPr lang="en-GB" sz="1200" b="0" i="0" u="none" strike="noStrike"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4" tooltip="Philosophy"/>
              </a:rPr>
              <a:t>philosophy</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5"/>
              </a:rPr>
              <a:t>[66]</a:t>
            </a:r>
            <a:r>
              <a:rPr lang="en-GB" sz="1200" b="0" i="0" u="none" strike="noStrike" kern="1200" baseline="30000" dirty="0">
                <a:solidFill>
                  <a:schemeClr val="tx1"/>
                </a:solidFill>
                <a:effectLst/>
                <a:latin typeface="+mn-lt"/>
                <a:ea typeface="+mn-ea"/>
                <a:cs typeface="+mn-cs"/>
                <a:hlinkClick r:id="rId6"/>
              </a:rPr>
              <a:t>[1]</a:t>
            </a:r>
            <a:r>
              <a:rPr lang="en-GB" sz="1200" b="0" i="0" u="none" strike="noStrike" kern="1200" baseline="30000" dirty="0">
                <a:solidFill>
                  <a:schemeClr val="tx1"/>
                </a:solidFill>
                <a:effectLst/>
                <a:latin typeface="+mn-lt"/>
                <a:ea typeface="+mn-ea"/>
                <a:cs typeface="+mn-cs"/>
                <a:hlinkClick r:id="rId7"/>
              </a:rPr>
              <a:t>[67]</a:t>
            </a:r>
            <a:r>
              <a:rPr lang="en-GB" sz="1200" b="0" i="0" u="none" strike="noStrike" kern="1200" dirty="0">
                <a:solidFill>
                  <a:schemeClr val="tx1"/>
                </a:solidFill>
                <a:effectLst/>
                <a:latin typeface="+mn-lt"/>
                <a:ea typeface="+mn-ea"/>
                <a:cs typeface="+mn-cs"/>
              </a:rPr>
              <a:t> Featured topics include the </a:t>
            </a:r>
            <a:r>
              <a:rPr lang="en-GB" sz="1200" b="0" i="0" u="none" strike="noStrike" kern="1200" dirty="0">
                <a:solidFill>
                  <a:schemeClr val="tx1"/>
                </a:solidFill>
                <a:effectLst/>
                <a:latin typeface="+mn-lt"/>
                <a:ea typeface="+mn-ea"/>
                <a:cs typeface="+mn-cs"/>
                <a:hlinkClick r:id="rId8" tooltip="Trolley problem"/>
              </a:rPr>
              <a:t>trolley problem</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9" tooltip="Thought experiment"/>
              </a:rPr>
              <a:t>thought experiment</a:t>
            </a:r>
            <a:r>
              <a:rPr lang="en-GB" sz="1200" b="0" i="0" u="none" strike="noStrike" kern="1200" dirty="0">
                <a:solidFill>
                  <a:schemeClr val="tx1"/>
                </a:solidFill>
                <a:effectLst/>
                <a:latin typeface="+mn-lt"/>
                <a:ea typeface="+mn-ea"/>
                <a:cs typeface="+mn-cs"/>
              </a:rPr>
              <a:t> originally devised by </a:t>
            </a:r>
            <a:r>
              <a:rPr lang="en-GB" sz="1200" b="0" i="0" u="none" strike="noStrike" kern="1200" dirty="0">
                <a:solidFill>
                  <a:schemeClr val="tx1"/>
                </a:solidFill>
                <a:effectLst/>
                <a:latin typeface="+mn-lt"/>
                <a:ea typeface="+mn-ea"/>
                <a:cs typeface="+mn-cs"/>
                <a:hlinkClick r:id="rId10" tooltip="Philippa Foot"/>
              </a:rPr>
              <a:t>Philippa Foot</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11"/>
              </a:rPr>
              <a:t>[68]</a:t>
            </a:r>
            <a:r>
              <a:rPr lang="en-GB" sz="1200" b="0" i="0" u="none" strike="noStrike" kern="1200" baseline="30000" dirty="0">
                <a:solidFill>
                  <a:schemeClr val="tx1"/>
                </a:solidFill>
                <a:effectLst/>
                <a:latin typeface="+mn-lt"/>
                <a:ea typeface="+mn-ea"/>
                <a:cs typeface="+mn-cs"/>
                <a:hlinkClick r:id="rId12"/>
              </a:rPr>
              <a:t>[69]</a:t>
            </a:r>
            <a:r>
              <a:rPr lang="en-GB" sz="1200" b="0" i="0" u="none" strike="noStrike" kern="1200" dirty="0">
                <a:solidFill>
                  <a:schemeClr val="tx1"/>
                </a:solidFill>
                <a:effectLst/>
                <a:latin typeface="+mn-lt"/>
                <a:ea typeface="+mn-ea"/>
                <a:cs typeface="+mn-cs"/>
              </a:rPr>
              <a:t> the </a:t>
            </a:r>
            <a:r>
              <a:rPr lang="en-GB" sz="1200" b="0" i="0" u="none" strike="noStrike" kern="1200" dirty="0">
                <a:solidFill>
                  <a:schemeClr val="tx1"/>
                </a:solidFill>
                <a:effectLst/>
                <a:latin typeface="+mn-lt"/>
                <a:ea typeface="+mn-ea"/>
                <a:cs typeface="+mn-cs"/>
                <a:hlinkClick r:id="rId13" tooltip="Categorical imperative"/>
              </a:rPr>
              <a:t>categorical imperative</a:t>
            </a:r>
            <a:r>
              <a:rPr lang="en-GB" sz="1200" b="0" i="0" u="none" strike="noStrike" kern="1200" dirty="0">
                <a:solidFill>
                  <a:schemeClr val="tx1"/>
                </a:solidFill>
                <a:effectLst/>
                <a:latin typeface="+mn-lt"/>
                <a:ea typeface="+mn-ea"/>
                <a:cs typeface="+mn-cs"/>
              </a:rPr>
              <a:t> first formulated by </a:t>
            </a:r>
            <a:r>
              <a:rPr lang="en-GB" sz="1200" b="0" i="0" u="none" strike="noStrike" kern="1200" dirty="0">
                <a:solidFill>
                  <a:schemeClr val="tx1"/>
                </a:solidFill>
                <a:effectLst/>
                <a:latin typeface="+mn-lt"/>
                <a:ea typeface="+mn-ea"/>
                <a:cs typeface="+mn-cs"/>
                <a:hlinkClick r:id="rId14" tooltip="Immanuel Kant"/>
              </a:rPr>
              <a:t>Immanuel Kant</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12"/>
              </a:rPr>
              <a:t>[69]</a:t>
            </a:r>
            <a:r>
              <a:rPr lang="en-GB" sz="1200" b="0" i="0" u="none" strike="noStrike" kern="1200" baseline="30000" dirty="0">
                <a:solidFill>
                  <a:schemeClr val="tx1"/>
                </a:solidFill>
                <a:effectLst/>
                <a:latin typeface="+mn-lt"/>
                <a:ea typeface="+mn-ea"/>
                <a:cs typeface="+mn-cs"/>
                <a:hlinkClick r:id="rId15"/>
              </a:rPr>
              <a:t>[70]</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16" tooltip="T. M. Scanlon"/>
              </a:rPr>
              <a:t>T. M. Scanlon</a:t>
            </a:r>
            <a:r>
              <a:rPr lang="en-GB" sz="1200" b="0" i="0" u="none" strike="noStrike" kern="1200" dirty="0">
                <a:solidFill>
                  <a:schemeClr val="tx1"/>
                </a:solidFill>
                <a:effectLst/>
                <a:latin typeface="+mn-lt"/>
                <a:ea typeface="+mn-ea"/>
                <a:cs typeface="+mn-cs"/>
              </a:rPr>
              <a:t>'s </a:t>
            </a:r>
            <a:r>
              <a:rPr lang="en-GB" sz="1200" b="0" i="1" u="none" strike="noStrike" kern="1200" dirty="0">
                <a:solidFill>
                  <a:schemeClr val="tx1"/>
                </a:solidFill>
                <a:effectLst/>
                <a:latin typeface="+mn-lt"/>
                <a:ea typeface="+mn-ea"/>
                <a:cs typeface="+mn-cs"/>
              </a:rPr>
              <a:t>What We Owe to Each Other</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17"/>
              </a:rPr>
              <a:t>[71]</a:t>
            </a:r>
            <a:r>
              <a:rPr lang="en-GB" sz="1200" b="0" i="0" u="none" strike="noStrike" kern="1200" dirty="0">
                <a:solidFill>
                  <a:schemeClr val="tx1"/>
                </a:solidFill>
                <a:effectLst/>
                <a:latin typeface="+mn-lt"/>
                <a:ea typeface="+mn-ea"/>
                <a:cs typeface="+mn-cs"/>
              </a:rPr>
              <a:t>and the works of </a:t>
            </a:r>
            <a:r>
              <a:rPr lang="en-GB" sz="1200" b="0" i="0" u="none" strike="noStrike" kern="1200" dirty="0">
                <a:solidFill>
                  <a:schemeClr val="tx1"/>
                </a:solidFill>
                <a:effectLst/>
                <a:latin typeface="+mn-lt"/>
                <a:ea typeface="+mn-ea"/>
                <a:cs typeface="+mn-cs"/>
                <a:hlinkClick r:id="rId18" tooltip="Aristotle"/>
              </a:rPr>
              <a:t>Aristotle</a:t>
            </a:r>
            <a:r>
              <a:rPr lang="en-GB" sz="1200" b="0" i="0" u="none" strike="noStrike"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19" tooltip="Søren Kierkegaard"/>
              </a:rPr>
              <a:t>Søren Kierkegaard</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12"/>
              </a:rPr>
              <a:t>[69]</a:t>
            </a:r>
            <a:r>
              <a:rPr lang="en-GB" sz="1200" b="0" i="0" u="none" strike="noStrike" kern="1200" baseline="30000" dirty="0">
                <a:solidFill>
                  <a:schemeClr val="tx1"/>
                </a:solidFill>
                <a:effectLst/>
                <a:latin typeface="+mn-lt"/>
                <a:ea typeface="+mn-ea"/>
                <a:cs typeface="+mn-cs"/>
                <a:hlinkClick r:id="rId20"/>
              </a:rPr>
              <a:t>[72]</a:t>
            </a:r>
            <a:r>
              <a:rPr lang="en-GB" sz="1200" b="0" i="0" u="none" strike="noStrike" kern="1200" dirty="0">
                <a:solidFill>
                  <a:schemeClr val="tx1"/>
                </a:solidFill>
                <a:effectLst/>
                <a:latin typeface="+mn-lt"/>
                <a:ea typeface="+mn-ea"/>
                <a:cs typeface="+mn-cs"/>
              </a:rPr>
              <a:t> Andrew P. Street of </a:t>
            </a:r>
            <a:r>
              <a:rPr lang="en-GB" sz="1200" b="0" i="1" u="none" strike="noStrike" kern="1200" dirty="0">
                <a:solidFill>
                  <a:schemeClr val="tx1"/>
                </a:solidFill>
                <a:effectLst/>
                <a:latin typeface="+mn-lt"/>
                <a:ea typeface="+mn-ea"/>
                <a:cs typeface="+mn-cs"/>
                <a:hlinkClick r:id="rId21" tooltip="The Guardian"/>
              </a:rPr>
              <a:t>The Guardian</a:t>
            </a:r>
            <a:r>
              <a:rPr lang="en-GB" sz="1200" b="0" i="0" u="none" strike="noStrike" kern="1200" dirty="0">
                <a:solidFill>
                  <a:schemeClr val="tx1"/>
                </a:solidFill>
                <a:effectLst/>
                <a:latin typeface="+mn-lt"/>
                <a:ea typeface="+mn-ea"/>
                <a:cs typeface="+mn-cs"/>
              </a:rPr>
              <a:t> wrote that "moral philosophy is the beating heart of the program" and that the show "made philosophy seem cool."</a:t>
            </a:r>
            <a:r>
              <a:rPr lang="en-GB" sz="1200" b="0" i="0" u="none" strike="noStrike" kern="1200" baseline="30000" dirty="0">
                <a:solidFill>
                  <a:schemeClr val="tx1"/>
                </a:solidFill>
                <a:effectLst/>
                <a:latin typeface="+mn-lt"/>
                <a:ea typeface="+mn-ea"/>
                <a:cs typeface="+mn-cs"/>
                <a:hlinkClick r:id="rId15"/>
              </a:rPr>
              <a:t>[70]</a:t>
            </a:r>
            <a:r>
              <a:rPr lang="en-GB" sz="1200" b="0" i="0" u="none" strike="noStrike" kern="1200" dirty="0">
                <a:solidFill>
                  <a:schemeClr val="tx1"/>
                </a:solidFill>
                <a:effectLst/>
                <a:latin typeface="+mn-lt"/>
                <a:ea typeface="+mn-ea"/>
                <a:cs typeface="+mn-cs"/>
              </a:rPr>
              <a:t> Elizabeth Yuko of </a:t>
            </a:r>
            <a:r>
              <a:rPr lang="en-GB" sz="1200" b="0" i="1" u="none" strike="noStrike" kern="1200" dirty="0">
                <a:solidFill>
                  <a:schemeClr val="tx1"/>
                </a:solidFill>
                <a:effectLst/>
                <a:latin typeface="+mn-lt"/>
                <a:ea typeface="+mn-ea"/>
                <a:cs typeface="+mn-cs"/>
                <a:hlinkClick r:id="rId22" tooltip="The Atlantic"/>
              </a:rPr>
              <a:t>The Atlantic</a:t>
            </a:r>
            <a:r>
              <a:rPr lang="en-GB" sz="1200" b="0" i="0" u="none" strike="noStrike" kern="1200" dirty="0">
                <a:solidFill>
                  <a:schemeClr val="tx1"/>
                </a:solidFill>
                <a:effectLst/>
                <a:latin typeface="+mn-lt"/>
                <a:ea typeface="+mn-ea"/>
                <a:cs typeface="+mn-cs"/>
              </a:rPr>
              <a:t> noted that "</a:t>
            </a:r>
            <a:r>
              <a:rPr lang="en-GB" sz="1200" b="0" i="1" u="none" strike="noStrike" kern="1200" dirty="0">
                <a:solidFill>
                  <a:schemeClr val="tx1"/>
                </a:solidFill>
                <a:effectLst/>
                <a:latin typeface="+mn-lt"/>
                <a:ea typeface="+mn-ea"/>
                <a:cs typeface="+mn-cs"/>
              </a:rPr>
              <a:t>The Good Place</a:t>
            </a:r>
            <a:r>
              <a:rPr lang="en-GB" sz="1200" b="0" i="0" u="none" strike="noStrike" kern="1200" dirty="0">
                <a:solidFill>
                  <a:schemeClr val="tx1"/>
                </a:solidFill>
                <a:effectLst/>
                <a:latin typeface="+mn-lt"/>
                <a:ea typeface="+mn-ea"/>
                <a:cs typeface="+mn-cs"/>
              </a:rPr>
              <a:t> stands out for dramatizing actual ethics classes onscreen, without watering down the concepts being described, and while still managing to be entertaining."</a:t>
            </a:r>
            <a:r>
              <a:rPr lang="en-GB" sz="1200" b="0" i="0" u="none" strike="noStrike" kern="1200" baseline="30000" dirty="0">
                <a:solidFill>
                  <a:schemeClr val="tx1"/>
                </a:solidFill>
                <a:effectLst/>
                <a:latin typeface="+mn-lt"/>
                <a:ea typeface="+mn-ea"/>
                <a:cs typeface="+mn-cs"/>
                <a:hlinkClick r:id="rId12"/>
              </a:rPr>
              <a:t>[69]</a:t>
            </a:r>
            <a:r>
              <a:rPr lang="en-GB" sz="1200" b="0" i="0" u="none" strike="noStrike" kern="1200" dirty="0">
                <a:solidFill>
                  <a:schemeClr val="tx1"/>
                </a:solidFill>
                <a:effectLst/>
                <a:latin typeface="+mn-lt"/>
                <a:ea typeface="+mn-ea"/>
                <a:cs typeface="+mn-cs"/>
              </a:rPr>
              <a:t> For their part, several philosophers have celebrated the show's largely accurate popularization of their line of work,</a:t>
            </a:r>
            <a:r>
              <a:rPr lang="en-GB" sz="1200" b="0" i="0" u="none" strike="noStrike" kern="1200" baseline="30000" dirty="0">
                <a:solidFill>
                  <a:schemeClr val="tx1"/>
                </a:solidFill>
                <a:effectLst/>
                <a:latin typeface="+mn-lt"/>
                <a:ea typeface="+mn-ea"/>
                <a:cs typeface="+mn-cs"/>
                <a:hlinkClick r:id="rId6"/>
              </a:rPr>
              <a:t>[1]</a:t>
            </a:r>
            <a:r>
              <a:rPr lang="en-GB" sz="1200" b="0" i="0" u="none" strike="noStrike" kern="1200" dirty="0">
                <a:solidFill>
                  <a:schemeClr val="tx1"/>
                </a:solidFill>
                <a:effectLst/>
                <a:latin typeface="+mn-lt"/>
                <a:ea typeface="+mn-ea"/>
                <a:cs typeface="+mn-cs"/>
              </a:rPr>
              <a:t> while noting some minor inaccuracies.</a:t>
            </a:r>
            <a:r>
              <a:rPr lang="en-GB" sz="1200" b="0" i="0" u="none" strike="noStrike" kern="1200" baseline="30000" dirty="0">
                <a:solidFill>
                  <a:schemeClr val="tx1"/>
                </a:solidFill>
                <a:effectLst/>
                <a:latin typeface="+mn-lt"/>
                <a:ea typeface="+mn-ea"/>
                <a:cs typeface="+mn-cs"/>
                <a:hlinkClick r:id="rId20"/>
              </a:rPr>
              <a:t>[72]</a:t>
            </a:r>
            <a:r>
              <a:rPr lang="en-GB" sz="1200" b="0" i="0" u="none" strike="noStrike" kern="1200" baseline="30000" dirty="0">
                <a:solidFill>
                  <a:schemeClr val="tx1"/>
                </a:solidFill>
                <a:effectLst/>
                <a:latin typeface="+mn-lt"/>
                <a:ea typeface="+mn-ea"/>
                <a:cs typeface="+mn-cs"/>
              </a:rPr>
              <a:t>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29</a:t>
            </a:fld>
            <a:endParaRPr lang="en-US" dirty="0"/>
          </a:p>
        </p:txBody>
      </p:sp>
    </p:spTree>
    <p:extLst>
      <p:ext uri="{BB962C8B-B14F-4D97-AF65-F5344CB8AC3E}">
        <p14:creationId xmlns:p14="http://schemas.microsoft.com/office/powerpoint/2010/main" val="220971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Inform the participants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Time – will run tightly to time so please be prompt in returning from breaks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Mute yourself to reduce noise</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Videos on to be as interactive as possible – it’s nicer for teachers to know you’re engaging</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Confidentiality as real issues may come up – this session is not recorded</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Respect – again real issues may come up</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Questions as anyone thinks of them, don’t wait</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dirty="0"/>
          </a:p>
        </p:txBody>
      </p:sp>
    </p:spTree>
    <p:extLst>
      <p:ext uri="{BB962C8B-B14F-4D97-AF65-F5344CB8AC3E}">
        <p14:creationId xmlns:p14="http://schemas.microsoft.com/office/powerpoint/2010/main" val="390093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endParaRPr lang="en-US" dirty="0"/>
          </a:p>
          <a:p>
            <a:endParaRPr lang="en-US" dirty="0"/>
          </a:p>
          <a:p>
            <a:r>
              <a:rPr lang="en-US" b="1" dirty="0"/>
              <a:t>Image</a:t>
            </a:r>
          </a:p>
          <a:p>
            <a:r>
              <a:rPr lang="en-US" dirty="0"/>
              <a:t>Venn diagram: https://</a:t>
            </a:r>
            <a:r>
              <a:rPr lang="en-US" dirty="0" err="1"/>
              <a:t>www.google.com</a:t>
            </a:r>
            <a:r>
              <a:rPr lang="en-US" dirty="0"/>
              <a:t>/</a:t>
            </a:r>
            <a:r>
              <a:rPr lang="en-US" dirty="0" err="1"/>
              <a:t>url?sa</a:t>
            </a:r>
            <a:r>
              <a:rPr lang="en-US" dirty="0"/>
              <a:t>=</a:t>
            </a:r>
            <a:r>
              <a:rPr lang="en-US" dirty="0" err="1"/>
              <a:t>i&amp;url</a:t>
            </a:r>
            <a:r>
              <a:rPr lang="en-US" dirty="0"/>
              <a:t>=https%3A%2F%2Fen.wikipedia.org%2Fwiki%2FFile%3AVenn_diagram_coloured.svg&amp;psig=AOvVaw3KEcqpyqgy9HD37hZUifsn&amp;ust=1618751458205000&amp;source=</a:t>
            </a:r>
            <a:r>
              <a:rPr lang="en-US" dirty="0" err="1"/>
              <a:t>images&amp;cd</a:t>
            </a:r>
            <a:r>
              <a:rPr lang="en-US" dirty="0"/>
              <a:t>=</a:t>
            </a:r>
            <a:r>
              <a:rPr lang="en-US" dirty="0" err="1"/>
              <a:t>vfe&amp;ved</a:t>
            </a:r>
            <a:r>
              <a:rPr lang="en-US" dirty="0"/>
              <a:t>=0CA0QjhxqFwoTCLDJi7OthfACFQAAAAAdAAAAABAD</a:t>
            </a:r>
          </a:p>
          <a:p>
            <a:r>
              <a:rPr lang="en-US" dirty="0"/>
              <a:t>From Wikipedia – in the public domain</a:t>
            </a:r>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30</a:t>
            </a:fld>
            <a:endParaRPr lang="en-US" dirty="0"/>
          </a:p>
        </p:txBody>
      </p:sp>
    </p:spTree>
    <p:extLst>
      <p:ext uri="{BB962C8B-B14F-4D97-AF65-F5344CB8AC3E}">
        <p14:creationId xmlns:p14="http://schemas.microsoft.com/office/powerpoint/2010/main" val="2193478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10 mins break, agree specific time to restart</a:t>
            </a:r>
          </a:p>
        </p:txBody>
      </p:sp>
      <p:sp>
        <p:nvSpPr>
          <p:cNvPr id="4" name="Slide Number Placeholder 3"/>
          <p:cNvSpPr>
            <a:spLocks noGrp="1"/>
          </p:cNvSpPr>
          <p:nvPr>
            <p:ph type="sldNum" sz="quarter" idx="5"/>
          </p:nvPr>
        </p:nvSpPr>
        <p:spPr/>
        <p:txBody>
          <a:bodyPr/>
          <a:lstStyle/>
          <a:p>
            <a:fld id="{DB0B3131-83C0-9847-95A8-B83A12FBB63A}" type="slidenum">
              <a:rPr lang="en-US" smtClean="0"/>
              <a:t>31</a:t>
            </a:fld>
            <a:endParaRPr lang="en-US" dirty="0"/>
          </a:p>
        </p:txBody>
      </p:sp>
    </p:spTree>
    <p:extLst>
      <p:ext uri="{BB962C8B-B14F-4D97-AF65-F5344CB8AC3E}">
        <p14:creationId xmlns:p14="http://schemas.microsoft.com/office/powerpoint/2010/main" val="231848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 consider timing – </a:t>
            </a:r>
            <a:r>
              <a:rPr lang="en-GB" sz="1200" b="0" kern="1200" dirty="0">
                <a:solidFill>
                  <a:schemeClr val="tx1"/>
                </a:solidFill>
                <a:effectLst/>
                <a:latin typeface="+mn-lt"/>
                <a:ea typeface="+mn-ea"/>
                <a:cs typeface="+mn-cs"/>
              </a:rPr>
              <a:t>could easily spend 30 minutes on this exercise and 30 minutes discussion</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the participants will divide into teams as in the slide. Each team will consider the question </a:t>
            </a:r>
            <a:r>
              <a:rPr lang="en-GB" sz="1200" b="1" kern="1200" dirty="0">
                <a:solidFill>
                  <a:schemeClr val="tx1"/>
                </a:solidFill>
                <a:effectLst/>
                <a:latin typeface="+mn-lt"/>
                <a:ea typeface="+mn-ea"/>
                <a:cs typeface="+mn-cs"/>
              </a:rPr>
              <a:t>purely</a:t>
            </a:r>
            <a:r>
              <a:rPr lang="en-GB" sz="1200" kern="1200" dirty="0">
                <a:solidFill>
                  <a:schemeClr val="tx1"/>
                </a:solidFill>
                <a:effectLst/>
                <a:latin typeface="+mn-lt"/>
                <a:ea typeface="+mn-ea"/>
                <a:cs typeface="+mn-cs"/>
              </a:rPr>
              <a:t> according to their team’s ethical approach and then present their conclusions in a 5 minute session.  </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from </a:t>
            </a:r>
            <a:r>
              <a:rPr lang="en-GB" sz="1200" b="0" i="0" u="none" strike="noStrike" kern="1200" dirty="0">
                <a:solidFill>
                  <a:schemeClr val="tx1"/>
                </a:solidFill>
                <a:effectLst/>
                <a:latin typeface="+mn-lt"/>
                <a:ea typeface="+mn-ea"/>
                <a:cs typeface="+mn-cs"/>
              </a:rPr>
              <a:t>The Sun online. We don’t have copyright but this topic is likely to change anyway  in future runs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32</a:t>
            </a:fld>
            <a:endParaRPr lang="en-US" dirty="0"/>
          </a:p>
        </p:txBody>
      </p:sp>
    </p:spTree>
    <p:extLst>
      <p:ext uri="{BB962C8B-B14F-4D97-AF65-F5344CB8AC3E}">
        <p14:creationId xmlns:p14="http://schemas.microsoft.com/office/powerpoint/2010/main" val="280459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 consider timing – </a:t>
            </a:r>
            <a:r>
              <a:rPr lang="en-GB" sz="1200" b="0" kern="1200" dirty="0">
                <a:solidFill>
                  <a:schemeClr val="tx1"/>
                </a:solidFill>
                <a:effectLst/>
                <a:latin typeface="+mn-lt"/>
                <a:ea typeface="+mn-ea"/>
                <a:cs typeface="+mn-cs"/>
              </a:rPr>
              <a:t>could easily spend 30 minutes on this exercise and 30 minutes discussion</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from </a:t>
            </a:r>
            <a:r>
              <a:rPr lang="en-GB" sz="1200" b="0" i="0" u="none" strike="noStrike" kern="1200" dirty="0">
                <a:solidFill>
                  <a:schemeClr val="tx1"/>
                </a:solidFill>
                <a:effectLst/>
                <a:latin typeface="+mn-lt"/>
                <a:ea typeface="+mn-ea"/>
                <a:cs typeface="+mn-cs"/>
              </a:rPr>
              <a:t>The Sun online. This topic is likely to change anyway  in future runs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33</a:t>
            </a:fld>
            <a:endParaRPr lang="en-US" dirty="0"/>
          </a:p>
        </p:txBody>
      </p:sp>
    </p:spTree>
    <p:extLst>
      <p:ext uri="{BB962C8B-B14F-4D97-AF65-F5344CB8AC3E}">
        <p14:creationId xmlns:p14="http://schemas.microsoft.com/office/powerpoint/2010/main" val="1481221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US" dirty="0"/>
              <a:t>Analytical and linguistic philosophy:</a:t>
            </a:r>
          </a:p>
          <a:p>
            <a:r>
              <a:rPr lang="en-US" dirty="0"/>
              <a:t>Bertrand Russell Principia </a:t>
            </a:r>
            <a:r>
              <a:rPr lang="en-US" dirty="0" err="1"/>
              <a:t>Mathemetica</a:t>
            </a:r>
            <a:r>
              <a:rPr lang="en-US" dirty="0"/>
              <a:t> (Echoes Newtons Principia )</a:t>
            </a:r>
          </a:p>
          <a:p>
            <a:r>
              <a:rPr lang="en-US" dirty="0"/>
              <a:t>Ludwig Wittgenstein </a:t>
            </a:r>
            <a:r>
              <a:rPr lang="en-US" dirty="0" err="1"/>
              <a:t>Tractatus</a:t>
            </a:r>
            <a:r>
              <a:rPr lang="en-US" dirty="0"/>
              <a:t> Logico-</a:t>
            </a:r>
            <a:r>
              <a:rPr lang="en-US" dirty="0" err="1"/>
              <a:t>Philosophicus</a:t>
            </a:r>
            <a:endParaRPr lang="en-US" dirty="0"/>
          </a:p>
          <a:p>
            <a:r>
              <a:rPr lang="en-US" dirty="0"/>
              <a:t>AJ Ayer – ‘Language Truth and Logic</a:t>
            </a:r>
          </a:p>
        </p:txBody>
      </p:sp>
      <p:sp>
        <p:nvSpPr>
          <p:cNvPr id="4" name="Slide Number Placeholder 3"/>
          <p:cNvSpPr>
            <a:spLocks noGrp="1"/>
          </p:cNvSpPr>
          <p:nvPr>
            <p:ph type="sldNum" sz="quarter" idx="5"/>
          </p:nvPr>
        </p:nvSpPr>
        <p:spPr/>
        <p:txBody>
          <a:bodyPr/>
          <a:lstStyle/>
          <a:p>
            <a:fld id="{DB0B3131-83C0-9847-95A8-B83A12FBB63A}" type="slidenum">
              <a:rPr lang="en-US" smtClean="0"/>
              <a:t>34</a:t>
            </a:fld>
            <a:endParaRPr lang="en-US" dirty="0"/>
          </a:p>
        </p:txBody>
      </p:sp>
    </p:spTree>
    <p:extLst>
      <p:ext uri="{BB962C8B-B14F-4D97-AF65-F5344CB8AC3E}">
        <p14:creationId xmlns:p14="http://schemas.microsoft.com/office/powerpoint/2010/main" val="2980866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US" dirty="0"/>
              <a:t>Note pun on Who?</a:t>
            </a:r>
          </a:p>
          <a:p>
            <a:r>
              <a:rPr lang="en-US" dirty="0"/>
              <a:t>These next few slides should build on the problems associated with each theory as identified by the participants in the preceding activity</a:t>
            </a:r>
          </a:p>
          <a:p>
            <a:endParaRPr lang="en-US" dirty="0"/>
          </a:p>
          <a:p>
            <a:endParaRPr lang="en-US" dirty="0"/>
          </a:p>
          <a:p>
            <a:r>
              <a:rPr lang="en-US" dirty="0"/>
              <a:t>Classical</a:t>
            </a:r>
          </a:p>
          <a:p>
            <a:r>
              <a:rPr lang="en-US" dirty="0"/>
              <a:t>Eudaemonia – ‘flourishing’</a:t>
            </a:r>
          </a:p>
          <a:p>
            <a:pPr rtl="0" fontAlgn="t"/>
            <a:r>
              <a:rPr lang="en-GB" sz="1200" kern="1200" dirty="0">
                <a:solidFill>
                  <a:schemeClr val="tx1"/>
                </a:solidFill>
                <a:effectLst/>
                <a:latin typeface="+mn-lt"/>
                <a:ea typeface="+mn-ea"/>
                <a:cs typeface="+mn-cs"/>
              </a:rPr>
              <a:t>Arete - the sense of ‘virtue' operative in ancient ethics is not exclusively moral and includes more than states such as wisdom, courage and compassion. The sense of virtue which </a:t>
            </a:r>
            <a:r>
              <a:rPr lang="en-GB" sz="1200" kern="1200" dirty="0" err="1">
                <a:solidFill>
                  <a:schemeClr val="tx1"/>
                </a:solidFill>
                <a:effectLst/>
                <a:latin typeface="+mn-lt"/>
                <a:ea typeface="+mn-ea"/>
                <a:cs typeface="+mn-cs"/>
              </a:rPr>
              <a:t>areté</a:t>
            </a:r>
            <a:r>
              <a:rPr lang="en-GB" sz="1200" kern="1200" dirty="0">
                <a:solidFill>
                  <a:schemeClr val="tx1"/>
                </a:solidFill>
                <a:effectLst/>
                <a:latin typeface="+mn-lt"/>
                <a:ea typeface="+mn-ea"/>
                <a:cs typeface="+mn-cs"/>
              </a:rPr>
              <a:t> connotes would include saying something like "speed is a virtue in a horse", or "height is a virtue in a basketball player".  Wikipedia</a:t>
            </a:r>
          </a:p>
          <a:p>
            <a:endParaRPr lang="en-US" dirty="0"/>
          </a:p>
          <a:p>
            <a:pPr marL="171450" indent="-171450" rtl="0" fontAlgn="t">
              <a:buFont typeface="Arial" panose="020B0604020202020204" pitchFamily="34" charset="0"/>
              <a:buChar char="•"/>
            </a:pPr>
            <a:r>
              <a:rPr lang="en-GB" sz="1200" kern="1200" dirty="0">
                <a:solidFill>
                  <a:schemeClr val="tx1"/>
                </a:solidFill>
                <a:effectLst/>
                <a:latin typeface="+mn-lt"/>
                <a:ea typeface="+mn-ea"/>
                <a:cs typeface="+mn-cs"/>
              </a:rPr>
              <a:t>Socrates - </a:t>
            </a:r>
            <a:r>
              <a:rPr lang="en-GB" sz="1200" kern="1200" dirty="0">
                <a:solidFill>
                  <a:schemeClr val="tx1"/>
                </a:solidFill>
                <a:effectLst/>
                <a:latin typeface="+mn-lt"/>
                <a:ea typeface="+mn-ea"/>
                <a:cs typeface="+mn-cs"/>
                <a:hlinkClick r:id="rId3"/>
              </a:rPr>
              <a:t>Virtue</a:t>
            </a:r>
            <a:r>
              <a:rPr lang="en-GB" sz="1200" kern="1200" dirty="0">
                <a:solidFill>
                  <a:schemeClr val="tx1"/>
                </a:solidFill>
                <a:effectLst/>
                <a:latin typeface="+mn-lt"/>
                <a:ea typeface="+mn-ea"/>
                <a:cs typeface="+mn-cs"/>
              </a:rPr>
              <a:t> is both necessary and sufficient for eudaimonia. Socrates is convinced that virtues such as self-control, courage, justice, piety, wisdom and related qualities of mind and soul are absolutely crucial if a person is to lead a good and happy (</a:t>
            </a:r>
            <a:r>
              <a:rPr lang="en-GB" sz="1200" kern="1200" dirty="0" err="1">
                <a:solidFill>
                  <a:schemeClr val="tx1"/>
                </a:solidFill>
                <a:effectLst/>
                <a:latin typeface="+mn-lt"/>
                <a:ea typeface="+mn-ea"/>
                <a:cs typeface="+mn-cs"/>
              </a:rPr>
              <a:t>eudaimon</a:t>
            </a:r>
            <a:r>
              <a:rPr lang="en-GB" sz="1200" kern="1200" dirty="0">
                <a:solidFill>
                  <a:schemeClr val="tx1"/>
                </a:solidFill>
                <a:effectLst/>
                <a:latin typeface="+mn-lt"/>
                <a:ea typeface="+mn-ea"/>
                <a:cs typeface="+mn-cs"/>
              </a:rPr>
              <a:t>) life. (From early writings of Plato)</a:t>
            </a:r>
          </a:p>
          <a:p>
            <a:pPr marL="171450" indent="-171450" rtl="0" fontAlgn="t">
              <a:buFont typeface="Arial" panose="020B0604020202020204" pitchFamily="34" charset="0"/>
              <a:buChar char="•"/>
            </a:pPr>
            <a:r>
              <a:rPr lang="en-GB" sz="1200" kern="1200" dirty="0">
                <a:solidFill>
                  <a:schemeClr val="tx1"/>
                </a:solidFill>
                <a:effectLst/>
                <a:latin typeface="+mn-lt"/>
                <a:ea typeface="+mn-ea"/>
                <a:cs typeface="+mn-cs"/>
              </a:rPr>
              <a:t>Plato - The Republic - virtue is depicted as the most crucial and the dominant constituent of eudaimonia</a:t>
            </a:r>
          </a:p>
          <a:p>
            <a:pPr marL="171450" indent="-171450" rtl="0" fontAlgn="t">
              <a:buFont typeface="Arial" panose="020B0604020202020204" pitchFamily="34" charset="0"/>
              <a:buChar char="•"/>
            </a:pPr>
            <a:r>
              <a:rPr lang="en-GB" sz="1200" kern="1200" dirty="0">
                <a:solidFill>
                  <a:schemeClr val="tx1"/>
                </a:solidFill>
                <a:effectLst/>
                <a:latin typeface="+mn-lt"/>
                <a:ea typeface="+mn-ea"/>
                <a:cs typeface="+mn-cs"/>
              </a:rPr>
              <a:t>Aristotle - </a:t>
            </a:r>
            <a:r>
              <a:rPr lang="en-GB" sz="1200" i="1" kern="1200" dirty="0">
                <a:solidFill>
                  <a:schemeClr val="tx1"/>
                </a:solidFill>
                <a:effectLst/>
                <a:latin typeface="+mn-lt"/>
                <a:ea typeface="+mn-ea"/>
                <a:cs typeface="+mn-cs"/>
                <a:hlinkClick r:id="rId4"/>
              </a:rPr>
              <a:t>Nicomachean Ethics</a:t>
            </a:r>
            <a:r>
              <a:rPr lang="en-GB" sz="1200" kern="1200" dirty="0">
                <a:solidFill>
                  <a:schemeClr val="tx1"/>
                </a:solidFill>
                <a:effectLst/>
                <a:latin typeface="+mn-lt"/>
                <a:ea typeface="+mn-ea"/>
                <a:cs typeface="+mn-cs"/>
              </a:rPr>
              <a:t> and the </a:t>
            </a:r>
            <a:r>
              <a:rPr lang="en-GB" sz="1200" i="1" kern="1200" dirty="0">
                <a:solidFill>
                  <a:schemeClr val="tx1"/>
                </a:solidFill>
                <a:effectLst/>
                <a:latin typeface="+mn-lt"/>
                <a:ea typeface="+mn-ea"/>
                <a:cs typeface="+mn-cs"/>
                <a:hlinkClick r:id="rId5"/>
              </a:rPr>
              <a:t>Eudemian Ethics</a:t>
            </a:r>
            <a:r>
              <a:rPr lang="en-GB" sz="1200" kern="1200" dirty="0">
                <a:solidFill>
                  <a:schemeClr val="tx1"/>
                </a:solidFill>
                <a:effectLst/>
                <a:latin typeface="+mn-lt"/>
                <a:ea typeface="+mn-ea"/>
                <a:cs typeface="+mn-cs"/>
              </a:rPr>
              <a:t>. In outline, for Aristotle, eudaimonia involves activity, exhibiting virtue (</a:t>
            </a:r>
            <a:r>
              <a:rPr lang="en-GB" sz="1200" i="1" kern="1200" dirty="0">
                <a:solidFill>
                  <a:schemeClr val="tx1"/>
                </a:solidFill>
                <a:effectLst/>
                <a:latin typeface="+mn-lt"/>
                <a:ea typeface="+mn-ea"/>
                <a:cs typeface="+mn-cs"/>
                <a:hlinkClick r:id="rId6"/>
              </a:rPr>
              <a:t>aretē</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sometimes translated as excellence) in accordance with </a:t>
            </a:r>
            <a:r>
              <a:rPr lang="en-GB" sz="1200" kern="1200" dirty="0">
                <a:solidFill>
                  <a:schemeClr val="tx1"/>
                </a:solidFill>
                <a:effectLst/>
                <a:latin typeface="+mn-lt"/>
                <a:ea typeface="+mn-ea"/>
                <a:cs typeface="+mn-cs"/>
                <a:hlinkClick r:id="rId7"/>
              </a:rPr>
              <a:t>reason</a:t>
            </a:r>
            <a:r>
              <a:rPr lang="en-GB" sz="1200" kern="1200" dirty="0">
                <a:solidFill>
                  <a:schemeClr val="tx1"/>
                </a:solidFill>
                <a:effectLst/>
                <a:latin typeface="+mn-lt"/>
                <a:ea typeface="+mn-ea"/>
                <a:cs typeface="+mn-cs"/>
              </a:rPr>
              <a:t>. (Wikipedia). But eudaemonia requires virtue </a:t>
            </a:r>
            <a:r>
              <a:rPr lang="en-GB" sz="1200" b="1" kern="1200" dirty="0">
                <a:solidFill>
                  <a:schemeClr val="tx1"/>
                </a:solidFill>
                <a:effectLst/>
                <a:latin typeface="+mn-lt"/>
                <a:ea typeface="+mn-ea"/>
                <a:cs typeface="+mn-cs"/>
              </a:rPr>
              <a:t>and</a:t>
            </a:r>
            <a:r>
              <a:rPr lang="en-GB" sz="1200" kern="1200" dirty="0">
                <a:solidFill>
                  <a:schemeClr val="tx1"/>
                </a:solidFill>
                <a:effectLst/>
                <a:latin typeface="+mn-lt"/>
                <a:ea typeface="+mn-ea"/>
                <a:cs typeface="+mn-cs"/>
              </a:rPr>
              <a:t> luck / external factors - wealth and health</a:t>
            </a:r>
          </a:p>
          <a:p>
            <a:pPr marL="171450" indent="-171450" rtl="0" fontAlgn="t">
              <a:buFont typeface="Arial" panose="020B0604020202020204" pitchFamily="34" charset="0"/>
              <a:buChar char="•"/>
            </a:pPr>
            <a:r>
              <a:rPr lang="en-GB" sz="1200" kern="1200" dirty="0">
                <a:solidFill>
                  <a:schemeClr val="tx1"/>
                </a:solidFill>
                <a:effectLst/>
                <a:latin typeface="+mn-lt"/>
                <a:ea typeface="+mn-ea"/>
                <a:cs typeface="+mn-cs"/>
              </a:rPr>
              <a:t>Epicurus - Eudaemonia </a:t>
            </a:r>
            <a:r>
              <a:rPr lang="en-GB" sz="1200" b="1" kern="120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happiness - simple pleasures and the avoidance of pain - so avoid public life</a:t>
            </a:r>
          </a:p>
          <a:p>
            <a:pPr marL="171450" indent="-171450" rtl="0" fontAlgn="t">
              <a:buFont typeface="Arial" panose="020B0604020202020204" pitchFamily="34" charset="0"/>
              <a:buChar char="•"/>
            </a:pPr>
            <a:r>
              <a:rPr lang="en-GB" sz="1200" kern="1200" dirty="0">
                <a:solidFill>
                  <a:schemeClr val="tx1"/>
                </a:solidFill>
                <a:effectLst/>
                <a:latin typeface="+mn-lt"/>
                <a:ea typeface="+mn-ea"/>
                <a:cs typeface="+mn-cs"/>
              </a:rPr>
              <a:t>Zeno (Stoicism) - Virtue is necessary and sufficient for eudaimonia. (This thesis is generally regarded as stemming from the Socrates of Plato's earlier dialogues.) </a:t>
            </a:r>
          </a:p>
          <a:p>
            <a:pPr rtl="0" fontAlgn="t"/>
            <a:r>
              <a:rPr lang="en-GB" sz="1200" kern="1200" dirty="0">
                <a:solidFill>
                  <a:schemeClr val="tx1"/>
                </a:solidFill>
                <a:effectLst/>
                <a:latin typeface="+mn-lt"/>
                <a:ea typeface="+mn-ea"/>
                <a:cs typeface="+mn-cs"/>
              </a:rPr>
              <a:t>Eudaemonia </a:t>
            </a:r>
            <a:r>
              <a:rPr lang="en-GB" sz="1200" b="1" kern="120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the moral life i.e. virtue</a:t>
            </a:r>
          </a:p>
          <a:p>
            <a:pPr marL="171450" indent="-171450" rtl="0" fontAlgn="t">
              <a:buFont typeface="Arial" panose="020B0604020202020204" pitchFamily="34" charset="0"/>
              <a:buChar char="•"/>
            </a:pPr>
            <a:r>
              <a:rPr lang="en-GB" sz="1200" kern="1200" dirty="0">
                <a:solidFill>
                  <a:schemeClr val="tx1"/>
                </a:solidFill>
                <a:effectLst/>
                <a:latin typeface="+mn-lt"/>
                <a:ea typeface="+mn-ea"/>
                <a:cs typeface="+mn-cs"/>
              </a:rPr>
              <a:t>Hood</a:t>
            </a:r>
          </a:p>
          <a:p>
            <a:pPr rtl="0" fontAlgn="t"/>
            <a:r>
              <a:rPr lang="en-GB" sz="1200" kern="1200" dirty="0">
                <a:solidFill>
                  <a:schemeClr val="tx1"/>
                </a:solidFill>
                <a:effectLst/>
                <a:latin typeface="+mn-lt"/>
                <a:ea typeface="+mn-ea"/>
                <a:cs typeface="+mn-cs"/>
              </a:rPr>
              <a:t>	Aspects of happiness:</a:t>
            </a:r>
          </a:p>
          <a:p>
            <a:pPr marL="228600" indent="-228600" rtl="0" fontAlgn="t">
              <a:buFont typeface="+mj-lt"/>
              <a:buAutoNum type="arabicPeriod"/>
            </a:pPr>
            <a:r>
              <a:rPr lang="en-GB" sz="1200" kern="1200" dirty="0">
                <a:solidFill>
                  <a:schemeClr val="tx1"/>
                </a:solidFill>
                <a:effectLst/>
                <a:latin typeface="+mn-lt"/>
                <a:ea typeface="+mn-ea"/>
                <a:cs typeface="+mn-cs"/>
              </a:rPr>
              <a:t>	Positive emotions - 'happiness’</a:t>
            </a:r>
          </a:p>
          <a:p>
            <a:pPr marL="228600" indent="-228600" rtl="0" fontAlgn="t">
              <a:buFont typeface="+mj-lt"/>
              <a:buAutoNum type="arabicPeriod"/>
            </a:pPr>
            <a:r>
              <a:rPr lang="en-GB" sz="1200" kern="1200" dirty="0">
                <a:solidFill>
                  <a:schemeClr val="tx1"/>
                </a:solidFill>
                <a:effectLst/>
                <a:latin typeface="+mn-lt"/>
                <a:ea typeface="+mn-ea"/>
                <a:cs typeface="+mn-cs"/>
              </a:rPr>
              <a:t>	Engagement  - Eudaemonia</a:t>
            </a:r>
          </a:p>
          <a:p>
            <a:pPr marL="228600" indent="-228600" rtl="0" fontAlgn="t">
              <a:buFont typeface="+mj-lt"/>
              <a:buAutoNum type="arabicPeriod"/>
            </a:pPr>
            <a:r>
              <a:rPr lang="en-GB" sz="1200" kern="1200" dirty="0">
                <a:solidFill>
                  <a:schemeClr val="tx1"/>
                </a:solidFill>
                <a:effectLst/>
                <a:latin typeface="+mn-lt"/>
                <a:ea typeface="+mn-ea"/>
                <a:cs typeface="+mn-cs"/>
              </a:rPr>
              <a:t>	Meaningful life</a:t>
            </a:r>
          </a:p>
          <a:p>
            <a:pPr rtl="0" fontAlgn="t"/>
            <a:r>
              <a:rPr lang="en-GB" sz="1200" kern="1200" dirty="0">
                <a:solidFill>
                  <a:schemeClr val="tx1"/>
                </a:solidFill>
                <a:effectLst/>
                <a:latin typeface="+mn-lt"/>
                <a:ea typeface="+mn-ea"/>
                <a:cs typeface="+mn-cs"/>
              </a:rPr>
              <a:t>	Note that engagement and meaning is more Stoic than Epicurean</a:t>
            </a:r>
          </a:p>
          <a:p>
            <a:pPr rtl="0" fontAlgn="t"/>
            <a:r>
              <a:rPr lang="en-GB" sz="1200" kern="1200" dirty="0">
                <a:solidFill>
                  <a:schemeClr val="tx1"/>
                </a:solidFill>
                <a:effectLst/>
                <a:latin typeface="+mn-lt"/>
                <a:ea typeface="+mn-ea"/>
                <a:cs typeface="+mn-cs"/>
              </a:rPr>
              <a:t> </a:t>
            </a:r>
          </a:p>
          <a:p>
            <a:pPr marL="171450" indent="-171450" rtl="0" fontAlgn="t">
              <a:buFont typeface="Arial" panose="020B0604020202020204" pitchFamily="34" charset="0"/>
              <a:buChar char="•"/>
            </a:pPr>
            <a:r>
              <a:rPr lang="en-US" dirty="0"/>
              <a:t>Christian – 3 theological virtues are added to the 4 classical virtues</a:t>
            </a:r>
          </a:p>
          <a:p>
            <a:pPr marL="171450" indent="-171450">
              <a:buFont typeface="Arial" panose="020B0604020202020204" pitchFamily="34" charset="0"/>
              <a:buChar char="•"/>
            </a:pPr>
            <a:r>
              <a:rPr lang="en-US" dirty="0"/>
              <a:t>Buddhism – 4 abodes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Islam – 5 pillars </a:t>
            </a:r>
            <a:r>
              <a:rPr lang="en-US" sz="1200" dirty="0"/>
              <a:t>Faith, Prayer, Alms, Fasting and Pilgrimage</a:t>
            </a:r>
          </a:p>
          <a:p>
            <a:endParaRPr lang="en-US" dirty="0"/>
          </a:p>
          <a:p>
            <a:endParaRPr lang="en-US" dirty="0"/>
          </a:p>
          <a:p>
            <a:r>
              <a:rPr lang="en-US" dirty="0"/>
              <a:t>Note also:</a:t>
            </a:r>
          </a:p>
          <a:p>
            <a:pPr marL="171450" indent="-171450">
              <a:buFont typeface="Arial" panose="020B0604020202020204" pitchFamily="34" charset="0"/>
              <a:buChar char="•"/>
            </a:pPr>
            <a:r>
              <a:rPr lang="en-US" dirty="0"/>
              <a:t>Christian Ten Commandments</a:t>
            </a:r>
          </a:p>
          <a:p>
            <a:pPr marL="171450" indent="-171450">
              <a:buFont typeface="Arial" panose="020B0604020202020204" pitchFamily="34" charset="0"/>
              <a:buChar char="•"/>
            </a:pPr>
            <a:r>
              <a:rPr lang="en-US" dirty="0"/>
              <a:t>Buddhist Eightfold Path</a:t>
            </a:r>
            <a:r>
              <a:rPr lang="en-GB" sz="1200" b="0" i="0" u="none" strike="noStrike" kern="1200" dirty="0">
                <a:solidFill>
                  <a:schemeClr val="tx1"/>
                </a:solidFill>
                <a:effectLst/>
                <a:latin typeface="+mn-lt"/>
                <a:ea typeface="+mn-ea"/>
                <a:cs typeface="+mn-cs"/>
              </a:rPr>
              <a:t>: right view, right resolve, right speech, right conduct, right livelihood, right effort, right mindfulness, and right </a:t>
            </a:r>
            <a:r>
              <a:rPr lang="en-GB" sz="1200" b="0" i="1" u="none" strike="noStrike" kern="1200" dirty="0">
                <a:solidFill>
                  <a:schemeClr val="tx1"/>
                </a:solidFill>
                <a:effectLst/>
                <a:latin typeface="+mn-lt"/>
                <a:ea typeface="+mn-ea"/>
                <a:cs typeface="+mn-cs"/>
                <a:hlinkClick r:id="rId8" tooltip="Samadhi"/>
              </a:rPr>
              <a:t>samadhi</a:t>
            </a:r>
            <a:r>
              <a:rPr lang="en-GB" sz="1200" b="0" i="0" u="none" strike="noStrike" kern="1200" dirty="0">
                <a:solidFill>
                  <a:schemeClr val="tx1"/>
                </a:solidFill>
                <a:effectLst/>
                <a:latin typeface="+mn-lt"/>
                <a:ea typeface="+mn-ea"/>
                <a:cs typeface="+mn-cs"/>
              </a:rPr>
              <a:t> ('meditative absorption or union’)</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Islam: Teachings on </a:t>
            </a:r>
            <a:r>
              <a:rPr lang="en-GB" sz="1200" b="0" i="0" u="none" strike="noStrike" kern="1200" dirty="0">
                <a:solidFill>
                  <a:schemeClr val="tx1"/>
                </a:solidFill>
                <a:effectLst/>
                <a:latin typeface="+mn-lt"/>
                <a:ea typeface="+mn-ea"/>
                <a:cs typeface="+mn-cs"/>
                <a:hlinkClick r:id="rId9" tooltip="Morality"/>
              </a:rPr>
              <a:t>morality</a:t>
            </a:r>
            <a:r>
              <a:rPr lang="en-GB" sz="1200" b="0" i="0" u="none" strike="noStrike" kern="1200" dirty="0">
                <a:solidFill>
                  <a:schemeClr val="tx1"/>
                </a:solidFill>
                <a:effectLst/>
                <a:latin typeface="+mn-lt"/>
                <a:ea typeface="+mn-ea"/>
                <a:cs typeface="+mn-cs"/>
              </a:rPr>
              <a:t> and moral conduct constitute a major part </a:t>
            </a:r>
            <a:r>
              <a:rPr lang="en-GB" sz="1200" b="0" i="0" u="none" strike="noStrike" kern="1200" dirty="0">
                <a:solidFill>
                  <a:schemeClr val="tx1"/>
                </a:solidFill>
                <a:effectLst/>
                <a:latin typeface="+mn-lt"/>
                <a:ea typeface="+mn-ea"/>
                <a:cs typeface="+mn-cs"/>
                <a:hlinkClick r:id="rId10" tooltip="Islam"/>
              </a:rPr>
              <a:t>Islamic</a:t>
            </a:r>
            <a:r>
              <a:rPr lang="en-GB" sz="1200" b="0" i="0" u="none" strike="noStrike" kern="1200" dirty="0">
                <a:solidFill>
                  <a:schemeClr val="tx1"/>
                </a:solidFill>
                <a:effectLst/>
                <a:latin typeface="+mn-lt"/>
                <a:ea typeface="+mn-ea"/>
                <a:cs typeface="+mn-cs"/>
              </a:rPr>
              <a:t> literature. The </a:t>
            </a:r>
            <a:r>
              <a:rPr lang="en-GB" sz="1200" b="0" i="0" u="none" strike="noStrike" kern="1200" dirty="0">
                <a:solidFill>
                  <a:schemeClr val="tx1"/>
                </a:solidFill>
                <a:effectLst/>
                <a:latin typeface="+mn-lt"/>
                <a:ea typeface="+mn-ea"/>
                <a:cs typeface="+mn-cs"/>
                <a:hlinkClick r:id="rId11" tooltip="Quran"/>
              </a:rPr>
              <a:t>Quran</a:t>
            </a:r>
            <a:r>
              <a:rPr lang="en-GB" sz="1200" b="0" i="0" u="none" strike="noStrike" kern="1200" dirty="0">
                <a:solidFill>
                  <a:schemeClr val="tx1"/>
                </a:solidFill>
                <a:effectLst/>
                <a:latin typeface="+mn-lt"/>
                <a:ea typeface="+mn-ea"/>
                <a:cs typeface="+mn-cs"/>
              </a:rPr>
              <a:t> and the </a:t>
            </a:r>
            <a:r>
              <a:rPr lang="en-GB" sz="1200" b="0" i="0" u="none" strike="noStrike" kern="1200" dirty="0">
                <a:solidFill>
                  <a:schemeClr val="tx1"/>
                </a:solidFill>
                <a:effectLst/>
                <a:latin typeface="+mn-lt"/>
                <a:ea typeface="+mn-ea"/>
                <a:cs typeface="+mn-cs"/>
                <a:hlinkClick r:id="rId12" tooltip="Hadith"/>
              </a:rPr>
              <a:t>Hadith</a:t>
            </a:r>
            <a:r>
              <a:rPr lang="en-GB" sz="1200" b="0" i="0" u="none" strike="noStrike" kern="1200" dirty="0">
                <a:solidFill>
                  <a:schemeClr val="tx1"/>
                </a:solidFill>
                <a:effectLst/>
                <a:latin typeface="+mn-lt"/>
                <a:ea typeface="+mn-ea"/>
                <a:cs typeface="+mn-cs"/>
              </a:rPr>
              <a:t> – the central religious texts of Islam – serve as the primary source for these teachings.</a:t>
            </a:r>
            <a:r>
              <a:rPr lang="en-GB" sz="1200" b="0" i="0" u="none" strike="noStrike" kern="1200" baseline="30000" dirty="0">
                <a:solidFill>
                  <a:schemeClr val="tx1"/>
                </a:solidFill>
                <a:effectLst/>
                <a:latin typeface="+mn-lt"/>
                <a:ea typeface="+mn-ea"/>
                <a:cs typeface="+mn-cs"/>
                <a:hlinkClick r:id="rId13"/>
              </a:rPr>
              <a:t>[3]</a:t>
            </a:r>
            <a:r>
              <a:rPr lang="en-GB" sz="1200" b="0" i="0" u="none" strike="noStrike" kern="1200" dirty="0">
                <a:solidFill>
                  <a:schemeClr val="tx1"/>
                </a:solidFill>
                <a:effectLst/>
                <a:latin typeface="+mn-lt"/>
                <a:ea typeface="+mn-ea"/>
                <a:cs typeface="+mn-cs"/>
              </a:rPr>
              <a:t> Both the Quran and the hadith often instruct Muslims to adopt a morally upright </a:t>
            </a:r>
            <a:r>
              <a:rPr lang="en-GB" sz="1200" b="0" i="0" u="none" strike="noStrike" kern="1200" dirty="0">
                <a:solidFill>
                  <a:schemeClr val="tx1"/>
                </a:solidFill>
                <a:effectLst/>
                <a:latin typeface="+mn-lt"/>
                <a:ea typeface="+mn-ea"/>
                <a:cs typeface="+mn-cs"/>
                <a:hlinkClick r:id="rId14" tooltip="Moral character"/>
              </a:rPr>
              <a:t>character</a:t>
            </a:r>
            <a:r>
              <a:rPr lang="en-GB" sz="1200" b="0" i="0" u="none" strike="noStrike" kern="1200" dirty="0">
                <a:solidFill>
                  <a:schemeClr val="tx1"/>
                </a:solidFill>
                <a:effectLst/>
                <a:latin typeface="+mn-lt"/>
                <a:ea typeface="+mn-ea"/>
                <a:cs typeface="+mn-cs"/>
              </a:rPr>
              <a:t>. Showing </a:t>
            </a:r>
            <a:r>
              <a:rPr lang="en-GB" sz="1200" b="0" i="0" u="none" strike="noStrike" kern="1200" dirty="0">
                <a:solidFill>
                  <a:schemeClr val="tx1"/>
                </a:solidFill>
                <a:effectLst/>
                <a:latin typeface="+mn-lt"/>
                <a:ea typeface="+mn-ea"/>
                <a:cs typeface="+mn-cs"/>
                <a:hlinkClick r:id="rId15" tooltip="Kindness"/>
              </a:rPr>
              <a:t>kindness</a:t>
            </a:r>
            <a:r>
              <a:rPr lang="en-GB" sz="1200" b="0" i="0" u="none" strike="noStrike" kern="1200" dirty="0">
                <a:solidFill>
                  <a:schemeClr val="tx1"/>
                </a:solidFill>
                <a:effectLst/>
                <a:latin typeface="+mn-lt"/>
                <a:ea typeface="+mn-ea"/>
                <a:cs typeface="+mn-cs"/>
              </a:rPr>
              <a:t> to people and </a:t>
            </a:r>
            <a:r>
              <a:rPr lang="en-GB" sz="1200" b="0" i="0" u="none" strike="noStrike" kern="1200" dirty="0">
                <a:solidFill>
                  <a:schemeClr val="tx1"/>
                </a:solidFill>
                <a:effectLst/>
                <a:latin typeface="+mn-lt"/>
                <a:ea typeface="+mn-ea"/>
                <a:cs typeface="+mn-cs"/>
                <a:hlinkClick r:id="rId16" tooltip="Charity (practice)"/>
              </a:rPr>
              <a:t>charity</a:t>
            </a:r>
            <a:r>
              <a:rPr lang="en-GB" sz="1200" b="0" i="0" u="none" strike="noStrike" kern="1200" dirty="0">
                <a:solidFill>
                  <a:schemeClr val="tx1"/>
                </a:solidFill>
                <a:effectLst/>
                <a:latin typeface="+mn-lt"/>
                <a:ea typeface="+mn-ea"/>
                <a:cs typeface="+mn-cs"/>
              </a:rPr>
              <a:t> to the poor and the helpless are the most emphasized moral virtues in the Quran.</a:t>
            </a:r>
            <a:r>
              <a:rPr lang="en-GB" sz="1200" b="0" i="0" u="none" strike="noStrike" kern="1200" baseline="30000" dirty="0">
                <a:solidFill>
                  <a:schemeClr val="tx1"/>
                </a:solidFill>
                <a:effectLst/>
                <a:latin typeface="+mn-lt"/>
                <a:ea typeface="+mn-ea"/>
                <a:cs typeface="+mn-cs"/>
                <a:hlinkClick r:id="rId17"/>
              </a:rPr>
              <a:t>[4]</a:t>
            </a:r>
            <a:r>
              <a:rPr lang="en-GB" sz="1200" b="0" i="0" u="none" strike="noStrike" kern="1200" dirty="0">
                <a:solidFill>
                  <a:schemeClr val="tx1"/>
                </a:solidFill>
                <a:effectLst/>
                <a:latin typeface="+mn-lt"/>
                <a:ea typeface="+mn-ea"/>
                <a:cs typeface="+mn-cs"/>
              </a:rPr>
              <a:t> In particular, helping people in their time of need, </a:t>
            </a:r>
            <a:r>
              <a:rPr lang="en-GB" sz="1200" b="0" i="0" u="none" strike="noStrike" kern="1200" dirty="0">
                <a:solidFill>
                  <a:schemeClr val="tx1"/>
                </a:solidFill>
                <a:effectLst/>
                <a:latin typeface="+mn-lt"/>
                <a:ea typeface="+mn-ea"/>
                <a:cs typeface="+mn-cs"/>
                <a:hlinkClick r:id="rId18" tooltip="Forgiveness"/>
              </a:rPr>
              <a:t>forgiving others' offenses</a:t>
            </a:r>
            <a:r>
              <a:rPr lang="en-GB" sz="1200" b="0" i="0" u="none" strike="noStrike" kern="1200" dirty="0">
                <a:solidFill>
                  <a:schemeClr val="tx1"/>
                </a:solidFill>
                <a:effectLst/>
                <a:latin typeface="+mn-lt"/>
                <a:ea typeface="+mn-ea"/>
                <a:cs typeface="+mn-cs"/>
              </a:rPr>
              <a:t>, respecting </a:t>
            </a:r>
            <a:r>
              <a:rPr lang="en-GB" sz="1200" b="0" i="0" u="none" strike="noStrike" kern="1200" dirty="0">
                <a:solidFill>
                  <a:schemeClr val="tx1"/>
                </a:solidFill>
                <a:effectLst/>
                <a:latin typeface="+mn-lt"/>
                <a:ea typeface="+mn-ea"/>
                <a:cs typeface="+mn-cs"/>
                <a:hlinkClick r:id="rId19" tooltip="Parent"/>
              </a:rPr>
              <a:t>parents</a:t>
            </a:r>
            <a:r>
              <a:rPr lang="en-GB" sz="1200" b="0" i="0" u="none" strike="noStrike" kern="1200" dirty="0">
                <a:solidFill>
                  <a:schemeClr val="tx1"/>
                </a:solidFill>
                <a:effectLst/>
                <a:latin typeface="+mn-lt"/>
                <a:ea typeface="+mn-ea"/>
                <a:cs typeface="+mn-cs"/>
              </a:rPr>
              <a:t> and elders, fulfilling promises, being kind to people and to animals, being patient in adversity, maintaining </a:t>
            </a:r>
            <a:r>
              <a:rPr lang="en-GB" sz="1200" b="0" i="0" u="none" strike="noStrike" kern="1200" dirty="0">
                <a:solidFill>
                  <a:schemeClr val="tx1"/>
                </a:solidFill>
                <a:effectLst/>
                <a:latin typeface="+mn-lt"/>
                <a:ea typeface="+mn-ea"/>
                <a:cs typeface="+mn-cs"/>
                <a:hlinkClick r:id="rId20" tooltip="Justice"/>
              </a:rPr>
              <a:t>justice</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21" tooltip="Honesty"/>
              </a:rPr>
              <a:t>being honest</a:t>
            </a:r>
            <a:r>
              <a:rPr lang="en-GB" sz="1200" b="0" i="0" u="none" strike="noStrike" kern="1200" dirty="0">
                <a:solidFill>
                  <a:schemeClr val="tx1"/>
                </a:solidFill>
                <a:effectLst/>
                <a:latin typeface="+mn-lt"/>
                <a:ea typeface="+mn-ea"/>
                <a:cs typeface="+mn-cs"/>
              </a:rPr>
              <a:t>, and controlling one's </a:t>
            </a:r>
            <a:r>
              <a:rPr lang="en-GB" sz="1200" b="0" i="0" u="none" strike="noStrike" kern="1200" dirty="0">
                <a:solidFill>
                  <a:schemeClr val="tx1"/>
                </a:solidFill>
                <a:effectLst/>
                <a:latin typeface="+mn-lt"/>
                <a:ea typeface="+mn-ea"/>
                <a:cs typeface="+mn-cs"/>
                <a:hlinkClick r:id="rId22" tooltip="Anger"/>
              </a:rPr>
              <a:t>anger</a:t>
            </a:r>
            <a:r>
              <a:rPr lang="en-GB" sz="1200" b="0" i="0" u="none" strike="noStrike" kern="1200" dirty="0">
                <a:solidFill>
                  <a:schemeClr val="tx1"/>
                </a:solidFill>
                <a:effectLst/>
                <a:latin typeface="+mn-lt"/>
                <a:ea typeface="+mn-ea"/>
                <a:cs typeface="+mn-cs"/>
              </a:rPr>
              <a:t> appear as major virtues in the Islamic concept of morality.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35</a:t>
            </a:fld>
            <a:endParaRPr lang="en-US" dirty="0"/>
          </a:p>
        </p:txBody>
      </p:sp>
    </p:spTree>
    <p:extLst>
      <p:ext uri="{BB962C8B-B14F-4D97-AF65-F5344CB8AC3E}">
        <p14:creationId xmlns:p14="http://schemas.microsoft.com/office/powerpoint/2010/main" val="4190769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not used in May 2021 – sacrificed to time constraints</a:t>
            </a:r>
          </a:p>
          <a:p>
            <a:endParaRPr lang="en-US" dirty="0"/>
          </a:p>
          <a:p>
            <a:r>
              <a:rPr lang="en-US" b="1" dirty="0"/>
              <a:t>Discuss</a:t>
            </a:r>
          </a:p>
          <a:p>
            <a:r>
              <a:rPr lang="en-US" dirty="0"/>
              <a:t>Divine Command Ethics – many people’s ethical systems are derived from religion but whose religion should we use?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ask your friends what their ethical systems are few will mention Aristotle, Kant or Bentham. Some will be explicitly religious, many of the others will have ideas derived from their upbringing or schooling.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Examples of conflicts</a:t>
            </a:r>
          </a:p>
          <a:p>
            <a:pPr marL="228600" indent="-228600">
              <a:buFont typeface="+mj-lt"/>
              <a:buAutoNum type="arabicPeriod"/>
            </a:pPr>
            <a:r>
              <a:rPr lang="en-US" dirty="0" err="1"/>
              <a:t>Humanae</a:t>
            </a:r>
            <a:r>
              <a:rPr lang="en-US" dirty="0"/>
              <a:t> Vitae. Pope Paul VI rejected artificial contraception </a:t>
            </a:r>
          </a:p>
          <a:p>
            <a:pPr marL="228600" indent="-228600">
              <a:buFont typeface="+mj-lt"/>
              <a:buAutoNum type="arabicPeriod"/>
            </a:pPr>
            <a:r>
              <a:rPr lang="en-US" dirty="0"/>
              <a:t>Blood bag – Jehovah’s Witnesses</a:t>
            </a:r>
          </a:p>
          <a:p>
            <a:pPr marL="228600" indent="-228600">
              <a:buFont typeface="+mj-lt"/>
              <a:buAutoNum type="arabicPeriod"/>
            </a:pPr>
            <a:r>
              <a:rPr lang="en-US" sz="1200" kern="1200" dirty="0">
                <a:solidFill>
                  <a:schemeClr val="tx1"/>
                </a:solidFill>
                <a:latin typeface="+mn-lt"/>
                <a:ea typeface="+mn-ea"/>
                <a:cs typeface="+mn-cs"/>
              </a:rPr>
              <a:t>Assisted Dying</a:t>
            </a:r>
          </a:p>
          <a:p>
            <a:pPr fontAlgn="base"/>
            <a:r>
              <a:rPr lang="en-GB" sz="1200" kern="1200" dirty="0">
                <a:solidFill>
                  <a:schemeClr val="tx1"/>
                </a:solidFill>
                <a:latin typeface="+mn-lt"/>
                <a:ea typeface="+mn-ea"/>
                <a:cs typeface="+mn-cs"/>
              </a:rPr>
              <a:t> 	As many as 80% of the UK public support legal assisted dying. Opposition from medical organisations such as the RCP is reducing. Christian churches remain opposed.</a:t>
            </a:r>
          </a:p>
          <a:p>
            <a:pPr fontAlgn="base"/>
            <a:r>
              <a:rPr lang="en-GB" sz="1200" kern="1200" dirty="0">
                <a:solidFill>
                  <a:schemeClr val="tx1"/>
                </a:solidFill>
                <a:latin typeface="+mn-lt"/>
                <a:ea typeface="+mn-ea"/>
                <a:cs typeface="+mn-cs"/>
              </a:rPr>
              <a:t>4. Other religious views, including atheism are now common in the UK.</a:t>
            </a:r>
          </a:p>
          <a:p>
            <a:pPr fontAlgn="base"/>
            <a:endParaRPr lang="en-GB" sz="1200" b="0" i="0" u="none" strike="noStrike"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base" latinLnBrk="0" hangingPunct="1">
              <a:lnSpc>
                <a:spcPct val="100000"/>
              </a:lnSpc>
              <a:spcBef>
                <a:spcPts val="0"/>
              </a:spcBef>
              <a:spcAft>
                <a:spcPts val="0"/>
              </a:spcAft>
              <a:buClrTx/>
              <a:buSzTx/>
              <a:buFontTx/>
              <a:buNone/>
              <a:tabLst/>
              <a:defRPr/>
            </a:pPr>
            <a:r>
              <a:rPr lang="en-US" dirty="0"/>
              <a:t>Christianity is an important religious belief / ethical system influencing even for those who are not Christian. Influence in all countries under the Roman and Byzantine Empires and the later European empires: British, Belgian, French, Spanish, Portuguese and on and on. </a:t>
            </a:r>
          </a:p>
          <a:p>
            <a:pPr fontAlgn="base"/>
            <a:endParaRPr lang="en-GB" sz="1200" b="0" i="0" u="none" strike="noStrike" kern="1200" dirty="0">
              <a:solidFill>
                <a:schemeClr val="tx1"/>
              </a:solidFill>
              <a:effectLst/>
              <a:latin typeface="+mn-lt"/>
              <a:ea typeface="+mn-ea"/>
              <a:cs typeface="+mn-cs"/>
            </a:endParaRPr>
          </a:p>
          <a:p>
            <a:pPr fontAlgn="base"/>
            <a:endParaRPr lang="en-GB" sz="1200" b="0" i="0" u="none" strike="noStrike" kern="1200" dirty="0">
              <a:solidFill>
                <a:schemeClr val="tx1"/>
              </a:solidFill>
              <a:effectLst/>
              <a:latin typeface="+mn-lt"/>
              <a:ea typeface="+mn-ea"/>
              <a:cs typeface="+mn-cs"/>
            </a:endParaRPr>
          </a:p>
          <a:p>
            <a:pPr fontAlgn="base"/>
            <a:r>
              <a:rPr lang="en-GB" sz="1200" b="1" i="0" u="none" strike="noStrike" kern="1200" dirty="0">
                <a:solidFill>
                  <a:schemeClr val="tx1"/>
                </a:solidFill>
                <a:effectLst/>
                <a:latin typeface="+mn-lt"/>
                <a:ea typeface="+mn-ea"/>
                <a:cs typeface="+mn-cs"/>
              </a:rPr>
              <a:t>Images</a:t>
            </a:r>
          </a:p>
          <a:p>
            <a:pPr fontAlgn="base"/>
            <a:r>
              <a:rPr lang="en-GB" sz="1200" b="0" i="0" u="none" strike="noStrike" kern="1200" dirty="0">
                <a:solidFill>
                  <a:schemeClr val="tx1"/>
                </a:solidFill>
                <a:effectLst/>
                <a:latin typeface="+mn-lt"/>
                <a:ea typeface="+mn-ea"/>
                <a:cs typeface="+mn-cs"/>
              </a:rPr>
              <a:t>Pope Paul VI – Official portrait. Wikimedia marked for re-use</a:t>
            </a:r>
          </a:p>
          <a:p>
            <a:pPr marL="0" marR="0" lvl="0" indent="0" algn="l" defTabSz="457200" rtl="0" eaLnBrk="1" fontAlgn="base" latinLnBrk="0" hangingPunct="1">
              <a:lnSpc>
                <a:spcPct val="100000"/>
              </a:lnSpc>
              <a:spcBef>
                <a:spcPts val="0"/>
              </a:spcBef>
              <a:spcAft>
                <a:spcPts val="0"/>
              </a:spcAft>
              <a:buClrTx/>
              <a:buSzTx/>
              <a:buFontTx/>
              <a:buNone/>
              <a:tabLst/>
              <a:defRPr/>
            </a:pPr>
            <a:r>
              <a:rPr lang="en-US" dirty="0"/>
              <a:t>Assisted dying – Rob </a:t>
            </a:r>
            <a:r>
              <a:rPr lang="en-US" dirty="0" err="1"/>
              <a:t>Stothard</a:t>
            </a:r>
            <a:r>
              <a:rPr lang="en-US" dirty="0"/>
              <a:t> / Getty Images – taken from The Times  </a:t>
            </a:r>
            <a:r>
              <a:rPr lang="en-US" sz="1200" dirty="0"/>
              <a:t>https://</a:t>
            </a:r>
            <a:r>
              <a:rPr lang="en-US" sz="1200" dirty="0" err="1"/>
              <a:t>www.thetimes.co.uk</a:t>
            </a:r>
            <a:r>
              <a:rPr lang="en-US" sz="1200" dirty="0"/>
              <a:t>/article/assisted-dying-backed-by-87-per-cent-of-scots-poll-shows-t2fccxwdf</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dirty="0"/>
              <a:t>Blood bag – taken from Wikimedia Commons and labeled for re-use</a:t>
            </a:r>
          </a:p>
          <a:p>
            <a:pPr fontAlgn="base"/>
            <a:endParaRPr lang="en-US" dirty="0"/>
          </a:p>
          <a:p>
            <a:endParaRPr lang="en-US" dirty="0"/>
          </a:p>
          <a:p>
            <a:pPr fontAlgn="base"/>
            <a:endParaRPr lang="en-GB" sz="1200" b="0" i="0" u="none" strike="noStrike" kern="1200" dirty="0">
              <a:solidFill>
                <a:schemeClr val="tx1"/>
              </a:solidFill>
              <a:effectLst/>
              <a:latin typeface="+mn-lt"/>
              <a:ea typeface="+mn-ea"/>
              <a:cs typeface="+mn-cs"/>
            </a:endParaRPr>
          </a:p>
          <a:p>
            <a:pPr fontAlgn="base"/>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36</a:t>
            </a:fld>
            <a:endParaRPr lang="en-US" dirty="0"/>
          </a:p>
        </p:txBody>
      </p:sp>
    </p:spTree>
    <p:extLst>
      <p:ext uri="{BB962C8B-B14F-4D97-AF65-F5344CB8AC3E}">
        <p14:creationId xmlns:p14="http://schemas.microsoft.com/office/powerpoint/2010/main" val="3061011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Discuss</a:t>
            </a:r>
          </a:p>
          <a:p>
            <a:r>
              <a:rPr lang="en-GB" sz="1200" b="0" i="0" u="none" strike="noStrike" kern="1200" dirty="0">
                <a:solidFill>
                  <a:schemeClr val="tx1"/>
                </a:solidFill>
                <a:effectLst/>
                <a:latin typeface="+mn-lt"/>
                <a:ea typeface="+mn-ea"/>
                <a:cs typeface="+mn-cs"/>
              </a:rPr>
              <a:t>The hedonic calculus: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12 pains and 14 pleasures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Intensity, duration, certainty, proximity, productiveness, purity, and extent.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Criticisms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Are all pleasures equal?</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No sense of justice – is it OK to torture terrorists?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Rule utilitarianism can act as the basis for Duties.</a:t>
            </a:r>
          </a:p>
          <a:p>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GB" sz="1200" b="0" i="0" u="none" strike="noStrike" kern="1200" dirty="0">
                <a:solidFill>
                  <a:schemeClr val="tx1"/>
                </a:solidFill>
                <a:effectLst/>
                <a:latin typeface="+mn-lt"/>
                <a:ea typeface="+mn-ea"/>
                <a:cs typeface="+mn-cs"/>
              </a:rPr>
              <a:t>Many commentators believe that Bentham had Asperger’s syndrome</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Image</a:t>
            </a:r>
          </a:p>
          <a:p>
            <a:r>
              <a:rPr lang="en-GB" sz="1200" b="0" i="0" u="none" strike="noStrike" kern="1200" dirty="0">
                <a:solidFill>
                  <a:schemeClr val="tx1"/>
                </a:solidFill>
                <a:effectLst/>
                <a:latin typeface="+mn-lt"/>
                <a:ea typeface="+mn-ea"/>
                <a:cs typeface="+mn-cs"/>
              </a:rPr>
              <a:t>Taken from Wikimedia and marked for re-use.</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37</a:t>
            </a:fld>
            <a:endParaRPr lang="en-US" dirty="0"/>
          </a:p>
        </p:txBody>
      </p:sp>
    </p:spTree>
    <p:extLst>
      <p:ext uri="{BB962C8B-B14F-4D97-AF65-F5344CB8AC3E}">
        <p14:creationId xmlns:p14="http://schemas.microsoft.com/office/powerpoint/2010/main" val="3323020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Consequentialism – surprising from church ministers? Possibly different from the conclusions the trainees came to – if so is this an aspect of our culture?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May 2021 -  it seemed a long time before anyone got this. Perhaps its difficult to read and the phrase “ministers warned passports could create a ‘surveillance state’” needs to be read out. And/or the participants need to be guided to the notion that this is about the </a:t>
            </a:r>
            <a:r>
              <a:rPr lang="en-GB" sz="1200" b="1" kern="1200" dirty="0">
                <a:solidFill>
                  <a:schemeClr val="tx1"/>
                </a:solidFill>
                <a:effectLst/>
                <a:latin typeface="+mn-lt"/>
                <a:ea typeface="+mn-ea"/>
                <a:cs typeface="+mn-cs"/>
              </a:rPr>
              <a:t>consequences</a:t>
            </a:r>
            <a:r>
              <a:rPr lang="en-GB" sz="1200" b="0" kern="1200" dirty="0">
                <a:solidFill>
                  <a:schemeClr val="tx1"/>
                </a:solidFill>
                <a:effectLst/>
                <a:latin typeface="+mn-lt"/>
                <a:ea typeface="+mn-ea"/>
                <a:cs typeface="+mn-cs"/>
              </a:rPr>
              <a:t> of public policy.</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38</a:t>
            </a:fld>
            <a:endParaRPr lang="en-US" dirty="0"/>
          </a:p>
        </p:txBody>
      </p:sp>
    </p:spTree>
    <p:extLst>
      <p:ext uri="{BB962C8B-B14F-4D97-AF65-F5344CB8AC3E}">
        <p14:creationId xmlns:p14="http://schemas.microsoft.com/office/powerpoint/2010/main" val="2858844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 practice: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effectLst/>
                <a:latin typeface="+mn-lt"/>
                <a:ea typeface="+mn-ea"/>
                <a:cs typeface="+mn-cs"/>
              </a:rPr>
              <a:t>Public policies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Consequentialism</a:t>
            </a:r>
            <a:r>
              <a:rPr lang="en-GB" sz="1200" b="0" kern="1200" dirty="0">
                <a:solidFill>
                  <a:schemeClr val="tx1"/>
                </a:solidFill>
                <a:effectLst/>
                <a:latin typeface="+mn-lt"/>
                <a:ea typeface="+mn-ea"/>
                <a:cs typeface="+mn-cs"/>
              </a:rPr>
              <a:t> is used to consider greatest good for greatest number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Deontology</a:t>
            </a:r>
            <a:r>
              <a:rPr lang="en-GB" sz="1200" b="0" kern="1200" dirty="0">
                <a:solidFill>
                  <a:schemeClr val="tx1"/>
                </a:solidFill>
                <a:effectLst/>
                <a:latin typeface="+mn-lt"/>
                <a:ea typeface="+mn-ea"/>
                <a:cs typeface="+mn-cs"/>
              </a:rPr>
              <a:t> - rationally derived but also ‘legacy Divine Command’: in the UK - Christian traditions are sometimes brought into play – see the Only Connect’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Encoded in laws and guidelines (including Medical Ethics) as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Duties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chemeClr val="tx1"/>
                </a:solidFill>
                <a:effectLst/>
                <a:latin typeface="+mn-lt"/>
                <a:ea typeface="+mn-ea"/>
                <a:cs typeface="+mn-cs"/>
              </a:rPr>
              <a:t>Personal Ethics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Often derived from parents, schooling, culture. Seldom explicitly thought through. May have a strong derivation from Divine Command on inspection.</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39</a:t>
            </a:fld>
            <a:endParaRPr lang="en-US" dirty="0"/>
          </a:p>
        </p:txBody>
      </p:sp>
    </p:spTree>
    <p:extLst>
      <p:ext uri="{BB962C8B-B14F-4D97-AF65-F5344CB8AC3E}">
        <p14:creationId xmlns:p14="http://schemas.microsoft.com/office/powerpoint/2010/main" val="136291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welcome cats and babies</a:t>
            </a:r>
          </a:p>
          <a:p>
            <a:endParaRPr lang="en-US" b="1" dirty="0"/>
          </a:p>
          <a:p>
            <a:r>
              <a:rPr lang="en-US" b="1" dirty="0"/>
              <a:t>First run. </a:t>
            </a:r>
            <a:r>
              <a:rPr lang="en-US" b="0" dirty="0"/>
              <a:t>Mandatory from August</a:t>
            </a:r>
            <a:r>
              <a:rPr lang="en-US" b="1" dirty="0"/>
              <a:t>. </a:t>
            </a:r>
            <a:r>
              <a:rPr lang="en-US" b="0" dirty="0"/>
              <a:t>So we are really interested to know:</a:t>
            </a:r>
          </a:p>
          <a:p>
            <a:endParaRPr lang="en-US" b="1" dirty="0"/>
          </a:p>
          <a:p>
            <a:r>
              <a:rPr lang="en-US" b="1" dirty="0"/>
              <a:t>Open questions</a:t>
            </a:r>
          </a:p>
          <a:p>
            <a:r>
              <a:rPr lang="en-US" dirty="0"/>
              <a:t>Who?</a:t>
            </a:r>
          </a:p>
          <a:p>
            <a:r>
              <a:rPr lang="en-US" dirty="0"/>
              <a:t>Where?</a:t>
            </a:r>
          </a:p>
          <a:p>
            <a:r>
              <a:rPr lang="en-US" dirty="0"/>
              <a:t>What they want to get out of the day?</a:t>
            </a:r>
          </a:p>
          <a:p>
            <a:r>
              <a:rPr lang="en-US" dirty="0"/>
              <a:t>Why applied? (To inform future runs)</a:t>
            </a:r>
          </a:p>
          <a:p>
            <a:r>
              <a:rPr lang="en-US" dirty="0"/>
              <a:t>Have you done TTT?</a:t>
            </a:r>
          </a:p>
          <a:p>
            <a:endParaRPr lang="en-US" dirty="0"/>
          </a:p>
          <a:p>
            <a:r>
              <a:rPr lang="en-US" dirty="0"/>
              <a:t>And evaluation</a:t>
            </a:r>
          </a:p>
          <a:p>
            <a:endParaRPr lang="en-US" dirty="0"/>
          </a:p>
          <a:p>
            <a:endParaRPr lang="en-US" dirty="0"/>
          </a:p>
          <a:p>
            <a:r>
              <a:rPr lang="en-US" b="1" dirty="0"/>
              <a:t>Image</a:t>
            </a:r>
          </a:p>
          <a:p>
            <a:r>
              <a:rPr lang="en-US" dirty="0"/>
              <a:t>The School of Athens by Raphael. Wikimedia Commons marked for re-use.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fresco by the Italian Renaissance artist Raphael. It was painted between 1509 and 1511 as a part of Raphael's commission to decorate the rooms now known as the </a:t>
            </a:r>
            <a:r>
              <a:rPr lang="en-US" dirty="0" err="1"/>
              <a:t>Stanze</a:t>
            </a:r>
            <a:r>
              <a:rPr lang="en-US" dirty="0"/>
              <a:t> di </a:t>
            </a:r>
            <a:r>
              <a:rPr lang="en-US" dirty="0" err="1"/>
              <a:t>Raffaello</a:t>
            </a:r>
            <a:r>
              <a:rPr lang="en-US" dirty="0"/>
              <a:t>, in the Apostolic Palace in the Vatican. This picture is repeated at the end under Reflection and Review where it can be used to </a:t>
            </a:r>
            <a:r>
              <a:rPr lang="en-US" dirty="0" err="1"/>
              <a:t>summarise</a:t>
            </a:r>
            <a:r>
              <a:rPr lang="en-US" dirty="0"/>
              <a:t> the day.</a:t>
            </a:r>
          </a:p>
        </p:txBody>
      </p:sp>
      <p:sp>
        <p:nvSpPr>
          <p:cNvPr id="4" name="Slide Number Placeholder 3"/>
          <p:cNvSpPr>
            <a:spLocks noGrp="1"/>
          </p:cNvSpPr>
          <p:nvPr>
            <p:ph type="sldNum" sz="quarter" idx="5"/>
          </p:nvPr>
        </p:nvSpPr>
        <p:spPr/>
        <p:txBody>
          <a:bodyPr/>
          <a:lstStyle/>
          <a:p>
            <a:fld id="{DB0B3131-83C0-9847-95A8-B83A12FBB63A}" type="slidenum">
              <a:rPr lang="en-US" smtClean="0"/>
              <a:t>4</a:t>
            </a:fld>
            <a:endParaRPr lang="en-US" dirty="0"/>
          </a:p>
        </p:txBody>
      </p:sp>
    </p:spTree>
    <p:extLst>
      <p:ext uri="{BB962C8B-B14F-4D97-AF65-F5344CB8AC3E}">
        <p14:creationId xmlns:p14="http://schemas.microsoft.com/office/powerpoint/2010/main" val="4189133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picture is Monet. Still Life with Grapes 1880. On Wikimedia commons and labelled for re-use.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40</a:t>
            </a:fld>
            <a:endParaRPr lang="en-US" dirty="0"/>
          </a:p>
        </p:txBody>
      </p:sp>
    </p:spTree>
    <p:extLst>
      <p:ext uri="{BB962C8B-B14F-4D97-AF65-F5344CB8AC3E}">
        <p14:creationId xmlns:p14="http://schemas.microsoft.com/office/powerpoint/2010/main" val="495325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a:t>
            </a:r>
          </a:p>
          <a:p>
            <a:r>
              <a:rPr lang="en-US" dirty="0"/>
              <a:t>The. Ethical theories are like learning anatomy and physiology – necessary but you need a bit more for medical practice – analogous to NICE guidelines</a:t>
            </a:r>
          </a:p>
          <a:p>
            <a:r>
              <a:rPr lang="en-US" dirty="0"/>
              <a:t>First 3 fit with the classic virtues of Justice and Wisdom</a:t>
            </a:r>
          </a:p>
          <a:p>
            <a:r>
              <a:rPr lang="en-US" dirty="0"/>
              <a:t>Non-maleficence fits with Consequentialism</a:t>
            </a:r>
          </a:p>
          <a:p>
            <a:r>
              <a:rPr lang="en-US" dirty="0"/>
              <a:t>The actual rules are deontological – law and the GMC.</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Derived from: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Basic Theories – as discussed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Law</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GMC – Good Medical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Historically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effectLst/>
                <a:latin typeface="+mn-lt"/>
                <a:ea typeface="+mn-ea"/>
                <a:cs typeface="+mn-cs"/>
              </a:rPr>
              <a:t>Hipppocratic</a:t>
            </a:r>
            <a:r>
              <a:rPr lang="en-GB" sz="1200" b="0" kern="1200" dirty="0">
                <a:solidFill>
                  <a:schemeClr val="tx1"/>
                </a:solidFill>
                <a:effectLst/>
                <a:latin typeface="+mn-lt"/>
                <a:ea typeface="+mn-ea"/>
                <a:cs typeface="+mn-cs"/>
              </a:rPr>
              <a:t> Oath – 5</a:t>
            </a:r>
            <a:r>
              <a:rPr lang="en-GB" sz="1200" b="0" kern="1200" baseline="30000" dirty="0">
                <a:solidFill>
                  <a:schemeClr val="tx1"/>
                </a:solidFill>
                <a:effectLst/>
                <a:latin typeface="+mn-lt"/>
                <a:ea typeface="+mn-ea"/>
                <a:cs typeface="+mn-cs"/>
              </a:rPr>
              <a:t>th</a:t>
            </a:r>
            <a:r>
              <a:rPr lang="en-GB" sz="1200" b="0" kern="1200" dirty="0">
                <a:solidFill>
                  <a:schemeClr val="tx1"/>
                </a:solidFill>
                <a:effectLst/>
                <a:latin typeface="+mn-lt"/>
                <a:ea typeface="+mn-ea"/>
                <a:cs typeface="+mn-cs"/>
              </a:rPr>
              <a:t> C </a:t>
            </a:r>
            <a:r>
              <a:rPr lang="en-GB" sz="1200" b="0" kern="1200" dirty="0" err="1">
                <a:solidFill>
                  <a:schemeClr val="tx1"/>
                </a:solidFill>
                <a:effectLst/>
                <a:latin typeface="+mn-lt"/>
                <a:ea typeface="+mn-ea"/>
                <a:cs typeface="+mn-cs"/>
              </a:rPr>
              <a:t>BCEish</a:t>
            </a:r>
            <a:r>
              <a:rPr lang="en-GB" sz="1200" b="0" kern="1200" dirty="0">
                <a:solidFill>
                  <a:schemeClr val="tx1"/>
                </a:solidFill>
                <a:effectLst/>
                <a:latin typeface="+mn-lt"/>
                <a:ea typeface="+mn-ea"/>
                <a:cs typeface="+mn-cs"/>
              </a:rPr>
              <a:t> although first written record 245 CE. Possibly written by Pythagoreans. More of a set of rules for a Craft Guild. Public always remember this one – few doctors actually take it, some take a modified version.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‘To hold my teacher in this art equal to my own parents; to make him partner in my livelihood; when he is in need of money to share mine with him; to consider his family as my own brothers, and to teach them this art, if they want to learn it, without fee or indenture; to impart precept, oral instruction, and all other instruction to my own sons, the sons of my teacher, and to indentured pupils who have taken the Healer’s oath, but to nobody else.’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 will not use the knife, not even, verily, on sufferers from stone, but I will give place to such as are craftsmen therein.’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Declaration of Helsinki 1964 – cornerstone of human research ethics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Hippocrates – taken from Wikipedia and labelled for re-use</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41</a:t>
            </a:fld>
            <a:endParaRPr lang="en-US" dirty="0"/>
          </a:p>
        </p:txBody>
      </p:sp>
    </p:spTree>
    <p:extLst>
      <p:ext uri="{BB962C8B-B14F-4D97-AF65-F5344CB8AC3E}">
        <p14:creationId xmlns:p14="http://schemas.microsoft.com/office/powerpoint/2010/main" val="1602370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picture is Monet. Still Life with Grapes 1880. On Wikimedia commons and labelled for re-use.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42</a:t>
            </a:fld>
            <a:endParaRPr lang="en-US" dirty="0"/>
          </a:p>
        </p:txBody>
      </p:sp>
    </p:spTree>
    <p:extLst>
      <p:ext uri="{BB962C8B-B14F-4D97-AF65-F5344CB8AC3E}">
        <p14:creationId xmlns:p14="http://schemas.microsoft.com/office/powerpoint/2010/main" val="3907065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Topics to discuss</a:t>
            </a:r>
          </a:p>
          <a:p>
            <a:r>
              <a:rPr lang="en-US" dirty="0"/>
              <a:t>HIV and disclosure to partner – ethics change with changing treatment – so Consequences important</a:t>
            </a:r>
          </a:p>
          <a:p>
            <a:r>
              <a:rPr lang="en-US" dirty="0"/>
              <a:t>Testing for Huntingdon’s Chorea</a:t>
            </a:r>
          </a:p>
          <a:p>
            <a:endParaRPr lang="en-US" dirty="0"/>
          </a:p>
          <a:p>
            <a:endParaRPr lang="en-US" dirty="0"/>
          </a:p>
          <a:p>
            <a:r>
              <a:rPr lang="en-US" b="1" dirty="0"/>
              <a:t>Image</a:t>
            </a:r>
          </a:p>
          <a:p>
            <a:r>
              <a:rPr lang="en-US" dirty="0"/>
              <a:t>As before</a:t>
            </a:r>
          </a:p>
        </p:txBody>
      </p:sp>
      <p:sp>
        <p:nvSpPr>
          <p:cNvPr id="4" name="Slide Number Placeholder 3"/>
          <p:cNvSpPr>
            <a:spLocks noGrp="1"/>
          </p:cNvSpPr>
          <p:nvPr>
            <p:ph type="sldNum" sz="quarter" idx="5"/>
          </p:nvPr>
        </p:nvSpPr>
        <p:spPr/>
        <p:txBody>
          <a:bodyPr/>
          <a:lstStyle/>
          <a:p>
            <a:fld id="{DB0B3131-83C0-9847-95A8-B83A12FBB63A}" type="slidenum">
              <a:rPr lang="en-US" smtClean="0"/>
              <a:t>43</a:t>
            </a:fld>
            <a:endParaRPr lang="en-US" dirty="0"/>
          </a:p>
        </p:txBody>
      </p:sp>
    </p:spTree>
    <p:extLst>
      <p:ext uri="{BB962C8B-B14F-4D97-AF65-F5344CB8AC3E}">
        <p14:creationId xmlns:p14="http://schemas.microsoft.com/office/powerpoint/2010/main" val="2693886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10 mins break, agree specific time to restart</a:t>
            </a:r>
          </a:p>
        </p:txBody>
      </p:sp>
      <p:sp>
        <p:nvSpPr>
          <p:cNvPr id="4" name="Slide Number Placeholder 3"/>
          <p:cNvSpPr>
            <a:spLocks noGrp="1"/>
          </p:cNvSpPr>
          <p:nvPr>
            <p:ph type="sldNum" sz="quarter" idx="5"/>
          </p:nvPr>
        </p:nvSpPr>
        <p:spPr/>
        <p:txBody>
          <a:bodyPr/>
          <a:lstStyle/>
          <a:p>
            <a:fld id="{DB0B3131-83C0-9847-95A8-B83A12FBB63A}" type="slidenum">
              <a:rPr lang="en-US" smtClean="0"/>
              <a:t>44</a:t>
            </a:fld>
            <a:endParaRPr lang="en-US" dirty="0"/>
          </a:p>
        </p:txBody>
      </p:sp>
    </p:spTree>
    <p:extLst>
      <p:ext uri="{BB962C8B-B14F-4D97-AF65-F5344CB8AC3E}">
        <p14:creationId xmlns:p14="http://schemas.microsoft.com/office/powerpoint/2010/main" val="1229969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discussion</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45</a:t>
            </a:fld>
            <a:endParaRPr lang="en-US" dirty="0"/>
          </a:p>
        </p:txBody>
      </p:sp>
    </p:spTree>
    <p:extLst>
      <p:ext uri="{BB962C8B-B14F-4D97-AF65-F5344CB8AC3E}">
        <p14:creationId xmlns:p14="http://schemas.microsoft.com/office/powerpoint/2010/main" val="493910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add in factors that might change their thinking/are prompts for discussion:</a:t>
            </a:r>
          </a:p>
          <a:p>
            <a:pPr marL="171450" indent="-171450">
              <a:buFont typeface="Arial" panose="020B0604020202020204" pitchFamily="34" charset="0"/>
              <a:buChar char="•"/>
            </a:pPr>
            <a:r>
              <a:rPr lang="en-US" dirty="0"/>
              <a:t>Would it matter if John had refused treatment? (he could have a high viral load, and therefore be putting his partner at risk)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Would it change anything if John had never come back for his HIV result, but knew he was tested? (might legally? But practically it doesn’t – pretty much the same as the above)</a:t>
            </a:r>
          </a:p>
          <a:p>
            <a:pPr marL="171450" indent="-171450">
              <a:buFont typeface="Arial" panose="020B0604020202020204" pitchFamily="34" charset="0"/>
              <a:buChar char="•"/>
            </a:pPr>
            <a:r>
              <a:rPr lang="en-US" dirty="0"/>
              <a:t>Would it change things if you were a GP, and John and his partner were both patients at your practice? (duty of care to his partner as well as John)</a:t>
            </a:r>
          </a:p>
          <a:p>
            <a:pPr marL="171450" indent="-171450">
              <a:buFont typeface="Arial" panose="020B0604020202020204" pitchFamily="34" charset="0"/>
              <a:buChar char="•"/>
            </a:pPr>
            <a:r>
              <a:rPr lang="en-US" dirty="0"/>
              <a:t>Would it be different if he was a woman and had had a child since being diagnosed with HIV, but had not notified his partner or arranged testing for the child?</a:t>
            </a:r>
          </a:p>
          <a:p>
            <a:pPr marL="171450" indent="-171450">
              <a:buFont typeface="Arial" panose="020B0604020202020204" pitchFamily="34" charset="0"/>
              <a:buChar char="•"/>
            </a:pPr>
            <a:r>
              <a:rPr lang="en-US" dirty="0"/>
              <a:t>Do you think that breaching John’s confidentiality might have its own adverse effects?</a:t>
            </a:r>
          </a:p>
          <a:p>
            <a:endParaRPr lang="en-US" dirty="0"/>
          </a:p>
          <a:p>
            <a:endParaRPr lang="en-US" dirty="0"/>
          </a:p>
          <a:p>
            <a:r>
              <a:rPr lang="en-US" dirty="0"/>
              <a:t>The UK law </a:t>
            </a:r>
          </a:p>
          <a:p>
            <a:pPr marL="171450" indent="-171450">
              <a:buFont typeface="Arial" panose="020B0604020202020204" pitchFamily="34" charset="0"/>
              <a:buChar char="•"/>
            </a:pPr>
            <a:r>
              <a:rPr lang="en-US" dirty="0"/>
              <a:t>If the person is shown to </a:t>
            </a:r>
          </a:p>
          <a:p>
            <a:pPr marL="628650" lvl="1" indent="-171450">
              <a:buFont typeface="Arial" panose="020B0604020202020204" pitchFamily="34" charset="0"/>
              <a:buChar char="•"/>
            </a:pPr>
            <a:r>
              <a:rPr lang="en-US" dirty="0"/>
              <a:t>Know that harm might arise from having unprotected sex whilst HIV positive, but continues to do so (</a:t>
            </a:r>
            <a:r>
              <a:rPr lang="en-US" i="1" dirty="0" err="1"/>
              <a:t>mens</a:t>
            </a:r>
            <a:r>
              <a:rPr lang="en-US" i="1" dirty="0"/>
              <a:t> rea</a:t>
            </a:r>
            <a:r>
              <a:rPr lang="en-US" i="0" dirty="0"/>
              <a:t> – recklessness). So they need to understand HIV transmission and fail to take measures to mitigate it</a:t>
            </a:r>
          </a:p>
          <a:p>
            <a:pPr marL="628650" lvl="1" indent="-171450">
              <a:buFont typeface="Arial" panose="020B0604020202020204" pitchFamily="34" charset="0"/>
              <a:buChar char="•"/>
            </a:pPr>
            <a:r>
              <a:rPr lang="en-US" i="0" dirty="0"/>
              <a:t>Be the source of the HIV infection (</a:t>
            </a:r>
            <a:r>
              <a:rPr lang="en-US" i="1" dirty="0"/>
              <a:t>actus reus</a:t>
            </a:r>
            <a:r>
              <a:rPr lang="en-US" i="0" dirty="0"/>
              <a:t> - GBH)</a:t>
            </a:r>
          </a:p>
          <a:p>
            <a:pPr marL="628650" lvl="1" indent="-171450">
              <a:buFont typeface="Arial" panose="020B0604020202020204" pitchFamily="34" charset="0"/>
              <a:buChar char="•"/>
            </a:pPr>
            <a:r>
              <a:rPr lang="en-US" i="0" dirty="0"/>
              <a:t>There was no consent by the injured party to the risk of harm</a:t>
            </a:r>
          </a:p>
          <a:p>
            <a:pPr marL="171450" lvl="0" indent="-171450">
              <a:buFont typeface="Arial" panose="020B0604020202020204" pitchFamily="34" charset="0"/>
              <a:buChar char="•"/>
            </a:pPr>
            <a:r>
              <a:rPr lang="en-US" i="0" dirty="0"/>
              <a:t>Or, if the person intended to transmit HIV to the individual and did, there is no </a:t>
            </a:r>
            <a:r>
              <a:rPr lang="en-US" i="0" dirty="0" err="1"/>
              <a:t>defence</a:t>
            </a:r>
            <a:r>
              <a:rPr lang="en-US" i="0" dirty="0"/>
              <a:t> of consent</a:t>
            </a:r>
          </a:p>
          <a:p>
            <a:pPr marL="171450" lvl="0" indent="-171450">
              <a:buFont typeface="Arial" panose="020B0604020202020204" pitchFamily="34" charset="0"/>
              <a:buChar char="•"/>
            </a:pPr>
            <a:r>
              <a:rPr lang="en-US" i="0" dirty="0"/>
              <a:t>As it’s been tested in the courts, you basically have to disclose your HIV diagnosis in order to run a consent </a:t>
            </a:r>
            <a:r>
              <a:rPr lang="en-US" i="0" dirty="0" err="1"/>
              <a:t>defence</a:t>
            </a:r>
            <a:endParaRPr lang="en-US" i="0" dirty="0"/>
          </a:p>
          <a:p>
            <a:pPr marL="171450" lvl="0" indent="-171450">
              <a:buFont typeface="Arial" panose="020B0604020202020204" pitchFamily="34" charset="0"/>
              <a:buChar char="•"/>
            </a:pPr>
            <a:r>
              <a:rPr lang="en-US" i="0" dirty="0"/>
              <a:t>KEY: if the individual </a:t>
            </a:r>
          </a:p>
          <a:p>
            <a:pPr marL="628650" lvl="1"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Would it change anything if John had never come back for his HIV result, but knew he was tested?</a:t>
            </a:r>
          </a:p>
          <a:p>
            <a:endParaRPr lang="en-US" dirty="0"/>
          </a:p>
          <a:p>
            <a:r>
              <a:rPr lang="en-US" dirty="0"/>
              <a:t>Reference for criminalization of HIV transmission:</a:t>
            </a:r>
          </a:p>
          <a:p>
            <a:r>
              <a:rPr lang="en-GB" sz="1200" b="0" i="0" u="none" strike="noStrike" kern="1200" dirty="0" err="1">
                <a:solidFill>
                  <a:schemeClr val="tx1"/>
                </a:solidFill>
                <a:effectLst/>
                <a:latin typeface="+mn-lt"/>
                <a:ea typeface="+mn-ea"/>
                <a:cs typeface="+mn-cs"/>
              </a:rPr>
              <a:t>Saigal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Weait</a:t>
            </a:r>
            <a:r>
              <a:rPr lang="en-GB" sz="1200" b="0" i="0" u="none" strike="noStrike" kern="1200" dirty="0">
                <a:solidFill>
                  <a:schemeClr val="tx1"/>
                </a:solidFill>
                <a:effectLst/>
                <a:latin typeface="+mn-lt"/>
                <a:ea typeface="+mn-ea"/>
                <a:cs typeface="+mn-cs"/>
              </a:rPr>
              <a:t>, Poulton. Criminalisation of HIV transmission: an overview for clinicians, </a:t>
            </a:r>
            <a:r>
              <a:rPr lang="en-GB" sz="1200" b="0" i="1" u="none" strike="noStrike" kern="1200" dirty="0">
                <a:solidFill>
                  <a:schemeClr val="tx1"/>
                </a:solidFill>
                <a:effectLst/>
                <a:latin typeface="+mn-lt"/>
                <a:ea typeface="+mn-ea"/>
                <a:cs typeface="+mn-cs"/>
              </a:rPr>
              <a:t>Sexually Transmitted Infections</a:t>
            </a:r>
            <a:r>
              <a:rPr lang="en-GB" sz="1200" b="0" i="0" u="none" strike="noStrike" kern="1200" dirty="0">
                <a:solidFill>
                  <a:schemeClr val="tx1"/>
                </a:solidFill>
                <a:effectLst/>
                <a:latin typeface="+mn-lt"/>
                <a:ea typeface="+mn-ea"/>
                <a:cs typeface="+mn-cs"/>
              </a:rPr>
              <a:t> 2018;</a:t>
            </a:r>
            <a:r>
              <a:rPr lang="en-GB" sz="1200" b="1" i="0" u="none" strike="noStrike" kern="1200" dirty="0">
                <a:solidFill>
                  <a:schemeClr val="tx1"/>
                </a:solidFill>
                <a:effectLst/>
                <a:latin typeface="+mn-lt"/>
                <a:ea typeface="+mn-ea"/>
                <a:cs typeface="+mn-cs"/>
              </a:rPr>
              <a:t>94</a:t>
            </a:r>
            <a:r>
              <a:rPr lang="en-GB" sz="1200" b="0" i="0" u="none" strike="noStrike" kern="1200" dirty="0">
                <a:solidFill>
                  <a:schemeClr val="tx1"/>
                </a:solidFill>
                <a:effectLst/>
                <a:latin typeface="+mn-lt"/>
                <a:ea typeface="+mn-ea"/>
                <a:cs typeface="+mn-cs"/>
              </a:rPr>
              <a:t>: 399-400</a:t>
            </a:r>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46</a:t>
            </a:fld>
            <a:endParaRPr lang="en-US" dirty="0"/>
          </a:p>
        </p:txBody>
      </p:sp>
    </p:spTree>
    <p:extLst>
      <p:ext uri="{BB962C8B-B14F-4D97-AF65-F5344CB8AC3E}">
        <p14:creationId xmlns:p14="http://schemas.microsoft.com/office/powerpoint/2010/main" val="3657054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Undiagnosed cases lead to transmitting the disease to more people – so this might justify breaching one person’s confidentiality to inform a partner (utilitarian point of view)</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…but what is the risk that the partner will actually pass it on to someone else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Assumption that transmitting HIV is equivalent to breaching confidentiality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Patients who are successfully treated with ARTs might actually live longer than people without HIV</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Marcus JL et al. </a:t>
            </a:r>
            <a:r>
              <a:rPr lang="en-GB" sz="1200" b="0" i="1" u="none" strike="noStrike" kern="1200" dirty="0">
                <a:solidFill>
                  <a:schemeClr val="tx1"/>
                </a:solidFill>
                <a:effectLst/>
                <a:latin typeface="+mn-lt"/>
                <a:ea typeface="+mn-ea"/>
                <a:cs typeface="+mn-cs"/>
              </a:rPr>
              <a:t>Increased overall life expectancy but not comorbidity-free years for people with HIV. </a:t>
            </a:r>
            <a:r>
              <a:rPr lang="en-GB" sz="1200" b="0" i="0" u="none" strike="noStrike" kern="1200" dirty="0">
                <a:solidFill>
                  <a:schemeClr val="tx1"/>
                </a:solidFill>
                <a:effectLst/>
                <a:latin typeface="+mn-lt"/>
                <a:ea typeface="+mn-ea"/>
                <a:cs typeface="+mn-cs"/>
              </a:rPr>
              <a:t>Conference on Retroviruses and Opportunistic Infections, abstract 151, March 2020.</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So clinical factors are key in informing ethical decision-making</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47</a:t>
            </a:fld>
            <a:endParaRPr lang="en-US" dirty="0"/>
          </a:p>
        </p:txBody>
      </p:sp>
    </p:spTree>
    <p:extLst>
      <p:ext uri="{BB962C8B-B14F-4D97-AF65-F5344CB8AC3E}">
        <p14:creationId xmlns:p14="http://schemas.microsoft.com/office/powerpoint/2010/main" val="3245966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10 mins break, agree specific time to restart</a:t>
            </a:r>
          </a:p>
        </p:txBody>
      </p:sp>
      <p:sp>
        <p:nvSpPr>
          <p:cNvPr id="4" name="Slide Number Placeholder 3"/>
          <p:cNvSpPr>
            <a:spLocks noGrp="1"/>
          </p:cNvSpPr>
          <p:nvPr>
            <p:ph type="sldNum" sz="quarter" idx="5"/>
          </p:nvPr>
        </p:nvSpPr>
        <p:spPr/>
        <p:txBody>
          <a:bodyPr/>
          <a:lstStyle/>
          <a:p>
            <a:fld id="{DB0B3131-83C0-9847-95A8-B83A12FBB63A}" type="slidenum">
              <a:rPr lang="en-US" smtClean="0"/>
              <a:t>48</a:t>
            </a:fld>
            <a:endParaRPr lang="en-US" dirty="0"/>
          </a:p>
        </p:txBody>
      </p:sp>
    </p:spTree>
    <p:extLst>
      <p:ext uri="{BB962C8B-B14F-4D97-AF65-F5344CB8AC3E}">
        <p14:creationId xmlns:p14="http://schemas.microsoft.com/office/powerpoint/2010/main" val="2614516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This slide is included at the suggestion of the MDU – more details to follow.</a:t>
            </a:r>
          </a:p>
        </p:txBody>
      </p:sp>
      <p:sp>
        <p:nvSpPr>
          <p:cNvPr id="4" name="Slide Number Placeholder 3"/>
          <p:cNvSpPr>
            <a:spLocks noGrp="1"/>
          </p:cNvSpPr>
          <p:nvPr>
            <p:ph type="sldNum" sz="quarter" idx="5"/>
          </p:nvPr>
        </p:nvSpPr>
        <p:spPr/>
        <p:txBody>
          <a:bodyPr/>
          <a:lstStyle/>
          <a:p>
            <a:fld id="{DB0B3131-83C0-9847-95A8-B83A12FBB63A}" type="slidenum">
              <a:rPr lang="en-US" smtClean="0"/>
              <a:t>49</a:t>
            </a:fld>
            <a:endParaRPr lang="en-US" dirty="0"/>
          </a:p>
        </p:txBody>
      </p:sp>
    </p:spTree>
    <p:extLst>
      <p:ext uri="{BB962C8B-B14F-4D97-AF65-F5344CB8AC3E}">
        <p14:creationId xmlns:p14="http://schemas.microsoft.com/office/powerpoint/2010/main" val="380611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Picture is by Edouard Manet. </a:t>
            </a:r>
            <a:r>
              <a:rPr lang="en-GB" sz="1200" i="1" kern="1200" dirty="0">
                <a:solidFill>
                  <a:schemeClr val="tx1"/>
                </a:solidFill>
                <a:effectLst/>
                <a:latin typeface="+mn-lt"/>
                <a:ea typeface="+mn-ea"/>
                <a:cs typeface="+mn-cs"/>
              </a:rPr>
              <a:t>Young Steer in a Field</a:t>
            </a:r>
            <a:r>
              <a:rPr lang="en-GB" sz="1200" kern="1200" dirty="0">
                <a:solidFill>
                  <a:schemeClr val="tx1"/>
                </a:solidFill>
                <a:effectLst/>
                <a:latin typeface="+mn-lt"/>
                <a:ea typeface="+mn-ea"/>
                <a:cs typeface="+mn-cs"/>
              </a:rPr>
              <a:t>. Wikimedia, marked for re-use.</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2485597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Feedback</a:t>
            </a:r>
            <a:r>
              <a:rPr lang="en-GB" sz="1200" kern="1200" dirty="0">
                <a:solidFill>
                  <a:schemeClr val="tx1"/>
                </a:solidFill>
                <a:effectLst/>
                <a:latin typeface="+mn-lt"/>
                <a:ea typeface="+mn-ea"/>
                <a:cs typeface="+mn-cs"/>
              </a:rPr>
              <a:t> from groups of key learning points</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Discussion</a:t>
            </a:r>
            <a:r>
              <a:rPr lang="en-GB" sz="1200" kern="1200" dirty="0">
                <a:solidFill>
                  <a:schemeClr val="tx1"/>
                </a:solidFill>
                <a:effectLst/>
                <a:latin typeface="+mn-lt"/>
                <a:ea typeface="+mn-ea"/>
                <a:cs typeface="+mn-cs"/>
              </a:rPr>
              <a:t> of key lessons from the day:</a:t>
            </a:r>
          </a:p>
          <a:p>
            <a:r>
              <a:rPr lang="en-GB" sz="1200" i="0" kern="1200" dirty="0">
                <a:solidFill>
                  <a:schemeClr val="tx1"/>
                </a:solidFill>
                <a:effectLst/>
                <a:latin typeface="+mn-lt"/>
                <a:ea typeface="+mn-ea"/>
                <a:cs typeface="+mn-cs"/>
              </a:rPr>
              <a:t>It may be useful to go back to any Objectives the participants came up with for themselves at the start of the day, or the Objectives slides</a:t>
            </a:r>
          </a:p>
          <a:p>
            <a:endParaRPr lang="en-GB" sz="1200" i="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a:t>
            </a:r>
            <a:r>
              <a:rPr lang="en-GB" sz="1200" kern="1200" dirty="0">
                <a:solidFill>
                  <a:schemeClr val="tx1"/>
                </a:solidFill>
                <a:effectLst/>
                <a:latin typeface="+mn-lt"/>
                <a:ea typeface="+mn-ea"/>
                <a:cs typeface="+mn-cs"/>
              </a:rPr>
              <a:t> participants to complete evaluation and equality monitoring forms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Filler and summary</a:t>
            </a:r>
            <a:r>
              <a:rPr lang="en-GB" sz="1200" kern="1200" dirty="0">
                <a:solidFill>
                  <a:schemeClr val="tx1"/>
                </a:solidFill>
                <a:effectLst/>
                <a:latin typeface="+mn-lt"/>
                <a:ea typeface="+mn-ea"/>
                <a:cs typeface="+mn-cs"/>
              </a:rPr>
              <a:t> if time permits: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School of Athens (Italian: </a:t>
            </a:r>
            <a:r>
              <a:rPr lang="en-GB" sz="1200" kern="1200" dirty="0" err="1">
                <a:solidFill>
                  <a:schemeClr val="tx1"/>
                </a:solidFill>
                <a:effectLst/>
                <a:latin typeface="+mn-lt"/>
                <a:ea typeface="+mn-ea"/>
                <a:cs typeface="+mn-cs"/>
              </a:rPr>
              <a:t>Scuola</a:t>
            </a:r>
            <a:r>
              <a:rPr lang="en-GB" sz="1200" kern="1200" dirty="0">
                <a:solidFill>
                  <a:schemeClr val="tx1"/>
                </a:solidFill>
                <a:effectLst/>
                <a:latin typeface="+mn-lt"/>
                <a:ea typeface="+mn-ea"/>
                <a:cs typeface="+mn-cs"/>
              </a:rPr>
              <a:t> di Atene) is a fresco by the Italian Renaissance artist Raphael. It was painted between 1509 and 1511 as a part of Raphael's commission to decorate the rooms now known as the </a:t>
            </a:r>
            <a:r>
              <a:rPr lang="en-GB" sz="1200" kern="1200" dirty="0" err="1">
                <a:solidFill>
                  <a:schemeClr val="tx1"/>
                </a:solidFill>
                <a:effectLst/>
                <a:latin typeface="+mn-lt"/>
                <a:ea typeface="+mn-ea"/>
                <a:cs typeface="+mn-cs"/>
              </a:rPr>
              <a:t>Stanze</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Raffaello</a:t>
            </a:r>
            <a:r>
              <a:rPr lang="en-GB" sz="1200" kern="1200" dirty="0">
                <a:solidFill>
                  <a:schemeClr val="tx1"/>
                </a:solidFill>
                <a:effectLst/>
                <a:latin typeface="+mn-lt"/>
                <a:ea typeface="+mn-ea"/>
                <a:cs typeface="+mn-cs"/>
              </a:rPr>
              <a:t>, in the Apostolic Palace in the Vatican.</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central figures are Plato and Aristotle, Aristotle is holding a copy of his Nicomachean Ethics. Makes the point that the 3 major theories of Ethics have been and remain under active discussion and interact with each other.</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50</a:t>
            </a:fld>
            <a:endParaRPr lang="en-US" dirty="0"/>
          </a:p>
        </p:txBody>
      </p:sp>
    </p:spTree>
    <p:extLst>
      <p:ext uri="{BB962C8B-B14F-4D97-AF65-F5344CB8AC3E}">
        <p14:creationId xmlns:p14="http://schemas.microsoft.com/office/powerpoint/2010/main" val="2378156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Picture is by Edouard Manet. </a:t>
            </a:r>
            <a:r>
              <a:rPr lang="en-GB" sz="1200" i="1" kern="1200" dirty="0">
                <a:solidFill>
                  <a:schemeClr val="tx1"/>
                </a:solidFill>
                <a:effectLst/>
                <a:latin typeface="+mn-lt"/>
                <a:ea typeface="+mn-ea"/>
                <a:cs typeface="+mn-cs"/>
              </a:rPr>
              <a:t>Young Steer in a Field</a:t>
            </a:r>
            <a:r>
              <a:rPr lang="en-GB" sz="1200" kern="1200" dirty="0">
                <a:solidFill>
                  <a:schemeClr val="tx1"/>
                </a:solidFill>
                <a:effectLst/>
                <a:latin typeface="+mn-lt"/>
                <a:ea typeface="+mn-ea"/>
                <a:cs typeface="+mn-cs"/>
              </a:rPr>
              <a:t>. Wikimedia, marked for re-use.</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51</a:t>
            </a:fld>
            <a:endParaRPr lang="en-US" dirty="0"/>
          </a:p>
        </p:txBody>
      </p:sp>
    </p:spTree>
    <p:extLst>
      <p:ext uri="{BB962C8B-B14F-4D97-AF65-F5344CB8AC3E}">
        <p14:creationId xmlns:p14="http://schemas.microsoft.com/office/powerpoint/2010/main" val="148190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Emphasise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objectives / learning outcomes are taken directly from the Foundation Programme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 lot of authors would now use the term ‘learning outcomes’ here rather than ‘objectives’. See for example the overview at https://</a:t>
            </a:r>
            <a:r>
              <a:rPr lang="en-US" dirty="0" err="1"/>
              <a:t>academicdevelopment.qmul.ac.uk</a:t>
            </a:r>
            <a:r>
              <a:rPr lang="en-US" dirty="0"/>
              <a:t>/</a:t>
            </a:r>
            <a:r>
              <a:rPr lang="en-US" dirty="0" err="1"/>
              <a:t>wp</a:t>
            </a:r>
            <a:r>
              <a:rPr lang="en-US" dirty="0"/>
              <a:t>-content/uploads/2014/05/Aims-and-Outcomes-</a:t>
            </a:r>
            <a:r>
              <a:rPr lang="en-US" dirty="0" err="1"/>
              <a:t>Guide.pdf</a:t>
            </a:r>
            <a:r>
              <a:rPr lang="en-US" dirty="0"/>
              <a:t>. The ‘objectives’ described here are phrased as learning outcomes, but we have retained the term objectives for consistency with other Deanery teaching materials.</a:t>
            </a:r>
          </a:p>
        </p:txBody>
      </p:sp>
      <p:sp>
        <p:nvSpPr>
          <p:cNvPr id="4" name="Slide Number Placeholder 3"/>
          <p:cNvSpPr>
            <a:spLocks noGrp="1"/>
          </p:cNvSpPr>
          <p:nvPr>
            <p:ph type="sldNum" sz="quarter" idx="5"/>
          </p:nvPr>
        </p:nvSpPr>
        <p:spPr/>
        <p:txBody>
          <a:bodyPr/>
          <a:lstStyle/>
          <a:p>
            <a:fld id="{DB0B3131-83C0-9847-95A8-B83A12FBB63A}" type="slidenum">
              <a:rPr lang="en-US" smtClean="0"/>
              <a:t>52</a:t>
            </a:fld>
            <a:endParaRPr lang="en-US" dirty="0"/>
          </a:p>
        </p:txBody>
      </p:sp>
    </p:spTree>
    <p:extLst>
      <p:ext uri="{BB962C8B-B14F-4D97-AF65-F5344CB8AC3E}">
        <p14:creationId xmlns:p14="http://schemas.microsoft.com/office/powerpoint/2010/main" val="459815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p:txBody>
      </p:sp>
      <p:sp>
        <p:nvSpPr>
          <p:cNvPr id="4" name="Slide Number Placeholder 3"/>
          <p:cNvSpPr>
            <a:spLocks noGrp="1"/>
          </p:cNvSpPr>
          <p:nvPr>
            <p:ph type="sldNum" sz="quarter" idx="5"/>
          </p:nvPr>
        </p:nvSpPr>
        <p:spPr/>
        <p:txBody>
          <a:bodyPr/>
          <a:lstStyle/>
          <a:p>
            <a:fld id="{DB0B3131-83C0-9847-95A8-B83A12FBB63A}" type="slidenum">
              <a:rPr lang="en-US" smtClean="0"/>
              <a:t>53</a:t>
            </a:fld>
            <a:endParaRPr lang="en-US" dirty="0"/>
          </a:p>
        </p:txBody>
      </p:sp>
    </p:spTree>
    <p:extLst>
      <p:ext uri="{BB962C8B-B14F-4D97-AF65-F5344CB8AC3E}">
        <p14:creationId xmlns:p14="http://schemas.microsoft.com/office/powerpoint/2010/main" val="139555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This is the curriculum from Aug 2021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a:t>
            </a:fld>
            <a:endParaRPr lang="en-US" dirty="0"/>
          </a:p>
        </p:txBody>
      </p:sp>
    </p:spTree>
    <p:extLst>
      <p:ext uri="{BB962C8B-B14F-4D97-AF65-F5344CB8AC3E}">
        <p14:creationId xmlns:p14="http://schemas.microsoft.com/office/powerpoint/2010/main" val="297254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Discuss</a:t>
            </a:r>
            <a:endParaRPr lang="en-GB"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We are taking an approach today based on principles not just codes of practice (see Definitions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a:t>
            </a:fld>
            <a:endParaRPr lang="en-US" dirty="0"/>
          </a:p>
        </p:txBody>
      </p:sp>
    </p:spTree>
    <p:extLst>
      <p:ext uri="{BB962C8B-B14F-4D97-AF65-F5344CB8AC3E}">
        <p14:creationId xmlns:p14="http://schemas.microsoft.com/office/powerpoint/2010/main" val="220066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Emphasise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objectives / learning outcomes are consistent with the Foundation Programme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 lot of authors would now use the term ‘learning outcomes’ here rather than ‘objectives’. See for example the overview at https://</a:t>
            </a:r>
            <a:r>
              <a:rPr lang="en-US" dirty="0" err="1"/>
              <a:t>academicdevelopment.qmul.ac.uk</a:t>
            </a:r>
            <a:r>
              <a:rPr lang="en-US" dirty="0"/>
              <a:t>/</a:t>
            </a:r>
            <a:r>
              <a:rPr lang="en-US" dirty="0" err="1"/>
              <a:t>wp</a:t>
            </a:r>
            <a:r>
              <a:rPr lang="en-US" dirty="0"/>
              <a:t>-content/uploads/2014/05/Aims-and-Outcomes-</a:t>
            </a:r>
            <a:r>
              <a:rPr lang="en-US" dirty="0" err="1"/>
              <a:t>Guide.pdf</a:t>
            </a:r>
            <a:r>
              <a:rPr lang="en-US" dirty="0"/>
              <a:t>. The ‘objectives’ described here are phrased as learning outcomes, but we have retained the term objectives for consistency with other Deanery teaching materials.</a:t>
            </a:r>
          </a:p>
        </p:txBody>
      </p:sp>
      <p:sp>
        <p:nvSpPr>
          <p:cNvPr id="4" name="Slide Number Placeholder 3"/>
          <p:cNvSpPr>
            <a:spLocks noGrp="1"/>
          </p:cNvSpPr>
          <p:nvPr>
            <p:ph type="sldNum" sz="quarter" idx="5"/>
          </p:nvPr>
        </p:nvSpPr>
        <p:spPr/>
        <p:txBody>
          <a:bodyPr/>
          <a:lstStyle/>
          <a:p>
            <a:fld id="{DB0B3131-83C0-9847-95A8-B83A12FBB63A}" type="slidenum">
              <a:rPr lang="en-US" smtClean="0"/>
              <a:t>8</a:t>
            </a:fld>
            <a:endParaRPr lang="en-US" dirty="0"/>
          </a:p>
        </p:txBody>
      </p:sp>
    </p:spTree>
    <p:extLst>
      <p:ext uri="{BB962C8B-B14F-4D97-AF65-F5344CB8AC3E}">
        <p14:creationId xmlns:p14="http://schemas.microsoft.com/office/powerpoint/2010/main" val="105218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Image</a:t>
            </a:r>
          </a:p>
          <a:p>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 also the image used for small group teaching in the TTT for F2 slide set.</a:t>
            </a:r>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9</a:t>
            </a:fld>
            <a:endParaRPr lang="en-US" dirty="0"/>
          </a:p>
        </p:txBody>
      </p:sp>
    </p:spTree>
    <p:extLst>
      <p:ext uri="{BB962C8B-B14F-4D97-AF65-F5344CB8AC3E}">
        <p14:creationId xmlns:p14="http://schemas.microsoft.com/office/powerpoint/2010/main" val="49943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4800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391603"/>
            <a:ext cx="6400800" cy="581025"/>
          </a:xfrm>
          <a:prstGeom prst="rect">
            <a:avLst/>
          </a:prstGeom>
        </p:spPr>
        <p:txBody>
          <a:bodyPr/>
          <a:lstStyle>
            <a:lvl1pPr marL="0" indent="0" algn="l">
              <a:buNone/>
              <a:defRPr sz="2800" b="1" baseline="0">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1" y="22002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619507"/>
            <a:ext cx="6400800" cy="581025"/>
          </a:xfrm>
          <a:prstGeom prst="rect">
            <a:avLst/>
          </a:prstGeom>
        </p:spPr>
        <p:txBody>
          <a:bodyPr/>
          <a:lstStyle>
            <a:lvl1pPr marL="0" indent="0" algn="l">
              <a:buNone/>
              <a:defRPr sz="2800" b="1">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7"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9"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severndeanery.nhs.uk/"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8000" y="360001"/>
            <a:ext cx="1950720" cy="387459"/>
          </a:xfrm>
          <a:prstGeom prst="rect">
            <a:avLst/>
          </a:prstGeom>
        </p:spPr>
      </p:pic>
      <p:sp>
        <p:nvSpPr>
          <p:cNvPr id="8" name="Rectangle 7"/>
          <p:cNvSpPr/>
          <p:nvPr/>
        </p:nvSpPr>
        <p:spPr>
          <a:xfrm>
            <a:off x="0" y="6227380"/>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b="1" dirty="0">
              <a:hlinkClick r:id="rId8"/>
            </a:endParaRPr>
          </a:p>
          <a:p>
            <a:r>
              <a:rPr lang="en-GB" sz="1000" b="1" dirty="0">
                <a:hlinkClick r:id="rId8"/>
              </a:rPr>
              <a:t>http://www.severndeanery.nhs.uk/</a:t>
            </a:r>
            <a:r>
              <a:rPr lang="en-GB" sz="1000" b="1" dirty="0"/>
              <a:t> 		 </a:t>
            </a: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242269"/>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i4wOfF74rwAhXNTcAKHRDnA9wQFjABegQIBhAD&amp;url=https://www.landmarkchambers.co.uk/wp-content/uploads/2018/06/Introduction-to-the-Legal-Structures-of-the-NHS.pdf&amp;usg=AOvVaw0mUjpsycGiPjq12krjtrQ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Tom_Beaucham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s://www.ncbi.nlm.nih.gov/pmc/articles/PMC2540719" TargetMode="External"/><Relationship Id="rId4" Type="http://schemas.openxmlformats.org/officeDocument/2006/relationships/hyperlink" Target="https://en.wikipedia.org/wiki/James_Childres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C8F9-4EA2-E743-A36B-6A701AB9F61B}"/>
              </a:ext>
            </a:extLst>
          </p:cNvPr>
          <p:cNvSpPr>
            <a:spLocks noGrp="1"/>
          </p:cNvSpPr>
          <p:nvPr>
            <p:ph type="ctrTitle"/>
          </p:nvPr>
        </p:nvSpPr>
        <p:spPr>
          <a:xfrm>
            <a:off x="457199" y="548006"/>
            <a:ext cx="8257309" cy="679449"/>
          </a:xfrm>
        </p:spPr>
        <p:txBody>
          <a:bodyPr/>
          <a:lstStyle/>
          <a:p>
            <a:r>
              <a:rPr lang="en-US" dirty="0"/>
              <a:t>Notes for Organizers and Trainers</a:t>
            </a:r>
          </a:p>
        </p:txBody>
      </p:sp>
      <p:sp>
        <p:nvSpPr>
          <p:cNvPr id="3" name="Subtitle 2">
            <a:extLst>
              <a:ext uri="{FF2B5EF4-FFF2-40B4-BE49-F238E27FC236}">
                <a16:creationId xmlns:a16="http://schemas.microsoft.com/office/drawing/2014/main" id="{F478F4F2-F02D-7946-B4D7-90BAD2253FB5}"/>
              </a:ext>
            </a:extLst>
          </p:cNvPr>
          <p:cNvSpPr>
            <a:spLocks noGrp="1"/>
          </p:cNvSpPr>
          <p:nvPr>
            <p:ph type="subTitle" idx="1"/>
          </p:nvPr>
        </p:nvSpPr>
        <p:spPr>
          <a:xfrm>
            <a:off x="457199" y="1349815"/>
            <a:ext cx="6400800" cy="581025"/>
          </a:xfrm>
        </p:spPr>
        <p:txBody>
          <a:bodyPr/>
          <a:lstStyle/>
          <a:p>
            <a:r>
              <a:rPr lang="en-US" dirty="0"/>
              <a:t>READ THIS!</a:t>
            </a:r>
          </a:p>
        </p:txBody>
      </p:sp>
      <p:sp>
        <p:nvSpPr>
          <p:cNvPr id="4" name="Text Placeholder 3">
            <a:extLst>
              <a:ext uri="{FF2B5EF4-FFF2-40B4-BE49-F238E27FC236}">
                <a16:creationId xmlns:a16="http://schemas.microsoft.com/office/drawing/2014/main" id="{2EBF817F-5E60-F64A-BDA9-B846C60F2EFE}"/>
              </a:ext>
            </a:extLst>
          </p:cNvPr>
          <p:cNvSpPr>
            <a:spLocks noGrp="1"/>
          </p:cNvSpPr>
          <p:nvPr>
            <p:ph type="body" sz="quarter" idx="13"/>
          </p:nvPr>
        </p:nvSpPr>
        <p:spPr>
          <a:xfrm>
            <a:off x="457199" y="2200274"/>
            <a:ext cx="7839075" cy="2457451"/>
          </a:xfrm>
        </p:spPr>
        <p:txBody>
          <a:bodyPr/>
          <a:lstStyle/>
          <a:p>
            <a:r>
              <a:rPr lang="en-US" dirty="0"/>
              <a:t>This session is designed for use on Microsoft teams with 3 breakout rooms and 6 </a:t>
            </a:r>
            <a:r>
              <a:rPr lang="en-US" dirty="0" err="1"/>
              <a:t>hrs</a:t>
            </a:r>
            <a:r>
              <a:rPr lang="en-US" dirty="0"/>
              <a:t> duration</a:t>
            </a:r>
          </a:p>
          <a:p>
            <a:r>
              <a:rPr lang="en-US" dirty="0"/>
              <a:t>Teaching notes and background information are in the Notes section below each slide</a:t>
            </a:r>
          </a:p>
          <a:p>
            <a:r>
              <a:rPr lang="en-US" dirty="0"/>
              <a:t>It is not intended that all the background information in the Notes sections should be presented, it is there to provide context for presenters and to help deal with questions.</a:t>
            </a:r>
          </a:p>
          <a:p>
            <a:endParaRPr lang="en-US" dirty="0"/>
          </a:p>
          <a:p>
            <a:endParaRPr lang="en-US" dirty="0"/>
          </a:p>
          <a:p>
            <a:endParaRPr lang="en-US" dirty="0"/>
          </a:p>
        </p:txBody>
      </p:sp>
    </p:spTree>
    <p:extLst>
      <p:ext uri="{BB962C8B-B14F-4D97-AF65-F5344CB8AC3E}">
        <p14:creationId xmlns:p14="http://schemas.microsoft.com/office/powerpoint/2010/main" val="337138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3" name="Title 2"/>
          <p:cNvSpPr>
            <a:spLocks noGrp="1"/>
          </p:cNvSpPr>
          <p:nvPr>
            <p:ph type="ctrTitle"/>
          </p:nvPr>
        </p:nvSpPr>
        <p:spPr>
          <a:xfrm>
            <a:off x="457200" y="655201"/>
            <a:ext cx="7772400" cy="679449"/>
          </a:xfrm>
        </p:spPr>
        <p:txBody>
          <a:bodyPr>
            <a:normAutofit fontScale="90000"/>
          </a:bodyPr>
          <a:lstStyle/>
          <a:p>
            <a:r>
              <a:rPr lang="en-GB" altLang="en-US" dirty="0"/>
              <a:t>Programme for the day</a:t>
            </a:r>
            <a:br>
              <a:rPr lang="en-GB" altLang="en-US" dirty="0"/>
            </a:br>
            <a:endParaRPr lang="en-GB" dirty="0"/>
          </a:p>
        </p:txBody>
      </p:sp>
      <p:graphicFrame>
        <p:nvGraphicFramePr>
          <p:cNvPr id="4" name="Table 4">
            <a:extLst>
              <a:ext uri="{FF2B5EF4-FFF2-40B4-BE49-F238E27FC236}">
                <a16:creationId xmlns:a16="http://schemas.microsoft.com/office/drawing/2014/main" id="{A34D5B6D-0337-3748-AE77-6C0B133872E1}"/>
              </a:ext>
            </a:extLst>
          </p:cNvPr>
          <p:cNvGraphicFramePr>
            <a:graphicFrameLocks noGrp="1"/>
          </p:cNvGraphicFramePr>
          <p:nvPr>
            <p:extLst>
              <p:ext uri="{D42A27DB-BD31-4B8C-83A1-F6EECF244321}">
                <p14:modId xmlns:p14="http://schemas.microsoft.com/office/powerpoint/2010/main" val="2630995273"/>
              </p:ext>
            </p:extLst>
          </p:nvPr>
        </p:nvGraphicFramePr>
        <p:xfrm>
          <a:off x="340057" y="1498348"/>
          <a:ext cx="8284653" cy="4450080"/>
        </p:xfrm>
        <a:graphic>
          <a:graphicData uri="http://schemas.openxmlformats.org/drawingml/2006/table">
            <a:tbl>
              <a:tblPr firstRow="1" bandRow="1">
                <a:tableStyleId>{5C22544A-7EE6-4342-B048-85BDC9FD1C3A}</a:tableStyleId>
              </a:tblPr>
              <a:tblGrid>
                <a:gridCol w="3497438">
                  <a:extLst>
                    <a:ext uri="{9D8B030D-6E8A-4147-A177-3AD203B41FA5}">
                      <a16:colId xmlns:a16="http://schemas.microsoft.com/office/drawing/2014/main" val="4097545718"/>
                    </a:ext>
                  </a:extLst>
                </a:gridCol>
                <a:gridCol w="4787215">
                  <a:extLst>
                    <a:ext uri="{9D8B030D-6E8A-4147-A177-3AD203B41FA5}">
                      <a16:colId xmlns:a16="http://schemas.microsoft.com/office/drawing/2014/main" val="505700339"/>
                    </a:ext>
                  </a:extLst>
                </a:gridCol>
              </a:tblGrid>
              <a:tr h="370840">
                <a:tc>
                  <a:txBody>
                    <a:bodyPr/>
                    <a:lstStyle/>
                    <a:p>
                      <a:r>
                        <a:rPr lang="en-US" dirty="0"/>
                        <a:t>Session </a:t>
                      </a:r>
                    </a:p>
                  </a:txBody>
                  <a:tcPr/>
                </a:tc>
                <a:tc>
                  <a:txBody>
                    <a:bodyPr/>
                    <a:lstStyle/>
                    <a:p>
                      <a:endParaRPr lang="en-US"/>
                    </a:p>
                  </a:txBody>
                  <a:tcPr/>
                </a:tc>
                <a:extLst>
                  <a:ext uri="{0D108BD9-81ED-4DB2-BD59-A6C34878D82A}">
                    <a16:rowId xmlns:a16="http://schemas.microsoft.com/office/drawing/2014/main" val="1297266053"/>
                  </a:ext>
                </a:extLst>
              </a:tr>
              <a:tr h="370840">
                <a:tc>
                  <a:txBody>
                    <a:bodyPr/>
                    <a:lstStyle/>
                    <a:p>
                      <a:r>
                        <a:rPr lang="en-US" dirty="0"/>
                        <a:t>10.00 Start</a:t>
                      </a:r>
                    </a:p>
                  </a:txBody>
                  <a:tcPr/>
                </a:tc>
                <a:tc>
                  <a:txBody>
                    <a:bodyPr/>
                    <a:lstStyle/>
                    <a:p>
                      <a:r>
                        <a:rPr lang="en-US" dirty="0"/>
                        <a:t>Welcome, introductions, ground rules</a:t>
                      </a:r>
                    </a:p>
                  </a:txBody>
                  <a:tcPr/>
                </a:tc>
                <a:extLst>
                  <a:ext uri="{0D108BD9-81ED-4DB2-BD59-A6C34878D82A}">
                    <a16:rowId xmlns:a16="http://schemas.microsoft.com/office/drawing/2014/main" val="399737199"/>
                  </a:ext>
                </a:extLst>
              </a:tr>
              <a:tr h="370840">
                <a:tc>
                  <a:txBody>
                    <a:bodyPr/>
                    <a:lstStyle/>
                    <a:p>
                      <a:r>
                        <a:rPr lang="en-US" dirty="0"/>
                        <a:t>1.</a:t>
                      </a:r>
                    </a:p>
                  </a:txBody>
                  <a:tcPr/>
                </a:tc>
                <a:tc>
                  <a:txBody>
                    <a:bodyPr/>
                    <a:lstStyle/>
                    <a:p>
                      <a:r>
                        <a:rPr lang="en-US" dirty="0"/>
                        <a:t>Definitions</a:t>
                      </a:r>
                    </a:p>
                  </a:txBody>
                  <a:tcPr/>
                </a:tc>
                <a:extLst>
                  <a:ext uri="{0D108BD9-81ED-4DB2-BD59-A6C34878D82A}">
                    <a16:rowId xmlns:a16="http://schemas.microsoft.com/office/drawing/2014/main" val="437416061"/>
                  </a:ext>
                </a:extLst>
              </a:tr>
              <a:tr h="370840">
                <a:tc>
                  <a:txBody>
                    <a:bodyPr/>
                    <a:lstStyle/>
                    <a:p>
                      <a:r>
                        <a:rPr lang="en-US" dirty="0"/>
                        <a:t>2.</a:t>
                      </a:r>
                    </a:p>
                  </a:txBody>
                  <a:tcPr/>
                </a:tc>
                <a:tc>
                  <a:txBody>
                    <a:bodyPr/>
                    <a:lstStyle/>
                    <a:p>
                      <a:r>
                        <a:rPr lang="en-US" dirty="0"/>
                        <a:t>Major ethical systems</a:t>
                      </a:r>
                    </a:p>
                  </a:txBody>
                  <a:tcPr/>
                </a:tc>
                <a:extLst>
                  <a:ext uri="{0D108BD9-81ED-4DB2-BD59-A6C34878D82A}">
                    <a16:rowId xmlns:a16="http://schemas.microsoft.com/office/drawing/2014/main" val="4270363673"/>
                  </a:ext>
                </a:extLst>
              </a:tr>
              <a:tr h="370840">
                <a:tc>
                  <a:txBody>
                    <a:bodyPr/>
                    <a:lstStyle/>
                    <a:p>
                      <a:r>
                        <a:rPr lang="en-US" dirty="0"/>
                        <a:t>3. </a:t>
                      </a:r>
                    </a:p>
                  </a:txBody>
                  <a:tcPr/>
                </a:tc>
                <a:tc>
                  <a:txBody>
                    <a:bodyPr/>
                    <a:lstStyle/>
                    <a:p>
                      <a:r>
                        <a:rPr lang="en-US" dirty="0"/>
                        <a:t>A current dilemma and discussion</a:t>
                      </a:r>
                    </a:p>
                  </a:txBody>
                  <a:tcPr/>
                </a:tc>
                <a:extLst>
                  <a:ext uri="{0D108BD9-81ED-4DB2-BD59-A6C34878D82A}">
                    <a16:rowId xmlns:a16="http://schemas.microsoft.com/office/drawing/2014/main" val="1785188143"/>
                  </a:ext>
                </a:extLst>
              </a:tr>
              <a:tr h="370840">
                <a:tc>
                  <a:txBody>
                    <a:bodyPr/>
                    <a:lstStyle/>
                    <a:p>
                      <a:r>
                        <a:rPr lang="en-US" dirty="0"/>
                        <a:t>4</a:t>
                      </a:r>
                    </a:p>
                  </a:txBody>
                  <a:tcPr/>
                </a:tc>
                <a:tc>
                  <a:txBody>
                    <a:bodyPr/>
                    <a:lstStyle/>
                    <a:p>
                      <a:r>
                        <a:rPr lang="en-US" dirty="0"/>
                        <a:t>Ethical systems revisited</a:t>
                      </a:r>
                    </a:p>
                  </a:txBody>
                  <a:tcPr/>
                </a:tc>
                <a:extLst>
                  <a:ext uri="{0D108BD9-81ED-4DB2-BD59-A6C34878D82A}">
                    <a16:rowId xmlns:a16="http://schemas.microsoft.com/office/drawing/2014/main" val="3094622045"/>
                  </a:ext>
                </a:extLst>
              </a:tr>
              <a:tr h="370840">
                <a:tc>
                  <a:txBody>
                    <a:bodyPr/>
                    <a:lstStyle/>
                    <a:p>
                      <a:r>
                        <a:rPr lang="en-US" dirty="0"/>
                        <a:t>12.30 </a:t>
                      </a:r>
                      <a:r>
                        <a:rPr lang="en-US" dirty="0" err="1"/>
                        <a:t>ish</a:t>
                      </a:r>
                      <a:r>
                        <a:rPr lang="en-US" dirty="0"/>
                        <a:t> lunch</a:t>
                      </a:r>
                    </a:p>
                  </a:txBody>
                  <a:tcPr/>
                </a:tc>
                <a:tc>
                  <a:txBody>
                    <a:bodyPr/>
                    <a:lstStyle/>
                    <a:p>
                      <a:endParaRPr lang="en-US" dirty="0"/>
                    </a:p>
                  </a:txBody>
                  <a:tcPr/>
                </a:tc>
                <a:extLst>
                  <a:ext uri="{0D108BD9-81ED-4DB2-BD59-A6C34878D82A}">
                    <a16:rowId xmlns:a16="http://schemas.microsoft.com/office/drawing/2014/main" val="3575957190"/>
                  </a:ext>
                </a:extLst>
              </a:tr>
              <a:tr h="370840">
                <a:tc>
                  <a:txBody>
                    <a:bodyPr/>
                    <a:lstStyle/>
                    <a:p>
                      <a:r>
                        <a:rPr lang="en-US" dirty="0"/>
                        <a:t>5.</a:t>
                      </a:r>
                    </a:p>
                  </a:txBody>
                  <a:tcPr/>
                </a:tc>
                <a:tc>
                  <a:txBody>
                    <a:bodyPr/>
                    <a:lstStyle/>
                    <a:p>
                      <a:r>
                        <a:rPr lang="en-US" dirty="0"/>
                        <a:t>A simple practical approach</a:t>
                      </a:r>
                    </a:p>
                  </a:txBody>
                  <a:tcPr/>
                </a:tc>
                <a:extLst>
                  <a:ext uri="{0D108BD9-81ED-4DB2-BD59-A6C34878D82A}">
                    <a16:rowId xmlns:a16="http://schemas.microsoft.com/office/drawing/2014/main" val="4136652688"/>
                  </a:ext>
                </a:extLst>
              </a:tr>
              <a:tr h="370840">
                <a:tc>
                  <a:txBody>
                    <a:bodyPr/>
                    <a:lstStyle/>
                    <a:p>
                      <a:r>
                        <a:rPr lang="en-US" dirty="0"/>
                        <a:t>6. </a:t>
                      </a:r>
                    </a:p>
                  </a:txBody>
                  <a:tcPr/>
                </a:tc>
                <a:tc>
                  <a:txBody>
                    <a:bodyPr/>
                    <a:lstStyle/>
                    <a:p>
                      <a:r>
                        <a:rPr lang="en-US" dirty="0"/>
                        <a:t>A problem from the MDU and discussion</a:t>
                      </a:r>
                    </a:p>
                  </a:txBody>
                  <a:tcPr/>
                </a:tc>
                <a:extLst>
                  <a:ext uri="{0D108BD9-81ED-4DB2-BD59-A6C34878D82A}">
                    <a16:rowId xmlns:a16="http://schemas.microsoft.com/office/drawing/2014/main" val="1130385580"/>
                  </a:ext>
                </a:extLst>
              </a:tr>
              <a:tr h="370840">
                <a:tc>
                  <a:txBody>
                    <a:bodyPr/>
                    <a:lstStyle/>
                    <a:p>
                      <a:r>
                        <a:rPr lang="en-US" dirty="0"/>
                        <a:t>16.00 (or earlier) End</a:t>
                      </a:r>
                    </a:p>
                  </a:txBody>
                  <a:tcPr/>
                </a:tc>
                <a:tc>
                  <a:txBody>
                    <a:bodyPr/>
                    <a:lstStyle/>
                    <a:p>
                      <a:endParaRPr lang="en-US" dirty="0"/>
                    </a:p>
                  </a:txBody>
                  <a:tcPr/>
                </a:tc>
                <a:extLst>
                  <a:ext uri="{0D108BD9-81ED-4DB2-BD59-A6C34878D82A}">
                    <a16:rowId xmlns:a16="http://schemas.microsoft.com/office/drawing/2014/main" val="1004529939"/>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576316"/>
                  </a:ext>
                </a:extLst>
              </a:tr>
              <a:tr h="370840">
                <a:tc>
                  <a:txBody>
                    <a:bodyPr/>
                    <a:lstStyle/>
                    <a:p>
                      <a:r>
                        <a:rPr lang="en-US" dirty="0"/>
                        <a:t>10-minute breaks every hour </a:t>
                      </a:r>
                      <a:r>
                        <a:rPr lang="en-US" dirty="0" err="1"/>
                        <a:t>ish</a:t>
                      </a:r>
                      <a:endParaRPr lang="en-US" dirty="0"/>
                    </a:p>
                  </a:txBody>
                  <a:tcPr/>
                </a:tc>
                <a:tc>
                  <a:txBody>
                    <a:bodyPr/>
                    <a:lstStyle/>
                    <a:p>
                      <a:endParaRPr lang="en-US" dirty="0"/>
                    </a:p>
                  </a:txBody>
                  <a:tcPr/>
                </a:tc>
                <a:extLst>
                  <a:ext uri="{0D108BD9-81ED-4DB2-BD59-A6C34878D82A}">
                    <a16:rowId xmlns:a16="http://schemas.microsoft.com/office/drawing/2014/main" val="1319342622"/>
                  </a:ext>
                </a:extLst>
              </a:tr>
            </a:tbl>
          </a:graphicData>
        </a:graphic>
      </p:graphicFrame>
    </p:spTree>
    <p:extLst>
      <p:ext uri="{BB962C8B-B14F-4D97-AF65-F5344CB8AC3E}">
        <p14:creationId xmlns:p14="http://schemas.microsoft.com/office/powerpoint/2010/main" val="334817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67CA-9BB6-BD4A-895E-79A58B330B90}"/>
              </a:ext>
            </a:extLst>
          </p:cNvPr>
          <p:cNvSpPr>
            <a:spLocks noGrp="1"/>
          </p:cNvSpPr>
          <p:nvPr>
            <p:ph type="ctrTitle"/>
          </p:nvPr>
        </p:nvSpPr>
        <p:spPr/>
        <p:txBody>
          <a:bodyPr/>
          <a:lstStyle/>
          <a:p>
            <a:r>
              <a:rPr lang="en-US" dirty="0"/>
              <a:t>Activity!</a:t>
            </a:r>
          </a:p>
        </p:txBody>
      </p:sp>
      <p:sp>
        <p:nvSpPr>
          <p:cNvPr id="3" name="Text Placeholder 2">
            <a:extLst>
              <a:ext uri="{FF2B5EF4-FFF2-40B4-BE49-F238E27FC236}">
                <a16:creationId xmlns:a16="http://schemas.microsoft.com/office/drawing/2014/main" id="{615AEFD1-4177-BA46-92F7-FA30F745BFF3}"/>
              </a:ext>
            </a:extLst>
          </p:cNvPr>
          <p:cNvSpPr>
            <a:spLocks noGrp="1"/>
          </p:cNvSpPr>
          <p:nvPr>
            <p:ph type="body" sz="quarter" idx="13"/>
          </p:nvPr>
        </p:nvSpPr>
        <p:spPr>
          <a:xfrm>
            <a:off x="457200" y="1470182"/>
            <a:ext cx="4619297" cy="3720662"/>
          </a:xfrm>
        </p:spPr>
        <p:txBody>
          <a:bodyPr/>
          <a:lstStyle/>
          <a:p>
            <a:pPr marL="0" indent="0">
              <a:buNone/>
            </a:pPr>
            <a:r>
              <a:rPr lang="en-US" dirty="0"/>
              <a:t>In groups - 20 minutes</a:t>
            </a:r>
          </a:p>
          <a:p>
            <a:pPr marL="0" indent="0">
              <a:buNone/>
            </a:pPr>
            <a:r>
              <a:rPr lang="en-US" dirty="0"/>
              <a:t>What are:</a:t>
            </a:r>
          </a:p>
          <a:p>
            <a:r>
              <a:rPr lang="en-US" dirty="0"/>
              <a:t>Ethics</a:t>
            </a:r>
          </a:p>
          <a:p>
            <a:r>
              <a:rPr lang="en-US" dirty="0"/>
              <a:t>Morality</a:t>
            </a:r>
          </a:p>
          <a:p>
            <a:r>
              <a:rPr lang="en-US" dirty="0"/>
              <a:t>Culture</a:t>
            </a:r>
          </a:p>
          <a:p>
            <a:r>
              <a:rPr lang="en-US" dirty="0"/>
              <a:t>Values</a:t>
            </a:r>
          </a:p>
          <a:p>
            <a:r>
              <a:rPr lang="en-US" dirty="0"/>
              <a:t>Belief systems</a:t>
            </a:r>
          </a:p>
          <a:p>
            <a:r>
              <a:rPr lang="en-US" dirty="0"/>
              <a:t>Religions</a:t>
            </a:r>
          </a:p>
          <a:p>
            <a:r>
              <a:rPr lang="en-US" dirty="0"/>
              <a:t>Conspiracy theories</a:t>
            </a:r>
          </a:p>
          <a:p>
            <a:endParaRPr lang="en-US" dirty="0"/>
          </a:p>
          <a:p>
            <a:endParaRPr lang="en-US" dirty="0"/>
          </a:p>
        </p:txBody>
      </p:sp>
      <p:pic>
        <p:nvPicPr>
          <p:cNvPr id="5" name="Picture Placeholder 4">
            <a:extLst>
              <a:ext uri="{FF2B5EF4-FFF2-40B4-BE49-F238E27FC236}">
                <a16:creationId xmlns:a16="http://schemas.microsoft.com/office/drawing/2014/main" id="{E0D0F6FB-9B43-2B4C-9369-A452B8BE8B0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35057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67CA-9BB6-BD4A-895E-79A58B330B90}"/>
              </a:ext>
            </a:extLst>
          </p:cNvPr>
          <p:cNvSpPr>
            <a:spLocks noGrp="1"/>
          </p:cNvSpPr>
          <p:nvPr>
            <p:ph type="ctrTitle"/>
          </p:nvPr>
        </p:nvSpPr>
        <p:spPr/>
        <p:txBody>
          <a:bodyPr/>
          <a:lstStyle/>
          <a:p>
            <a:r>
              <a:rPr lang="en-US" dirty="0"/>
              <a:t>Feedback</a:t>
            </a:r>
          </a:p>
        </p:txBody>
      </p:sp>
      <p:sp>
        <p:nvSpPr>
          <p:cNvPr id="3" name="Text Placeholder 2">
            <a:extLst>
              <a:ext uri="{FF2B5EF4-FFF2-40B4-BE49-F238E27FC236}">
                <a16:creationId xmlns:a16="http://schemas.microsoft.com/office/drawing/2014/main" id="{615AEFD1-4177-BA46-92F7-FA30F745BFF3}"/>
              </a:ext>
            </a:extLst>
          </p:cNvPr>
          <p:cNvSpPr>
            <a:spLocks noGrp="1"/>
          </p:cNvSpPr>
          <p:nvPr>
            <p:ph type="body" sz="quarter" idx="13"/>
          </p:nvPr>
        </p:nvSpPr>
        <p:spPr>
          <a:xfrm>
            <a:off x="457200" y="1470182"/>
            <a:ext cx="4619297" cy="3720662"/>
          </a:xfrm>
        </p:spPr>
        <p:txBody>
          <a:bodyPr/>
          <a:lstStyle/>
          <a:p>
            <a:pPr marL="0" indent="0">
              <a:buNone/>
            </a:pPr>
            <a:r>
              <a:rPr lang="en-US" dirty="0"/>
              <a:t>What are:</a:t>
            </a:r>
          </a:p>
          <a:p>
            <a:r>
              <a:rPr lang="en-US" dirty="0"/>
              <a:t>Ethics</a:t>
            </a:r>
          </a:p>
          <a:p>
            <a:r>
              <a:rPr lang="en-US" dirty="0"/>
              <a:t>Morality</a:t>
            </a:r>
          </a:p>
          <a:p>
            <a:r>
              <a:rPr lang="en-US" dirty="0"/>
              <a:t>Culture</a:t>
            </a:r>
          </a:p>
          <a:p>
            <a:r>
              <a:rPr lang="en-US" dirty="0"/>
              <a:t>Values</a:t>
            </a:r>
          </a:p>
          <a:p>
            <a:r>
              <a:rPr lang="en-US" dirty="0"/>
              <a:t>Belief systems</a:t>
            </a:r>
          </a:p>
          <a:p>
            <a:r>
              <a:rPr lang="en-US" dirty="0"/>
              <a:t>Religions</a:t>
            </a:r>
          </a:p>
          <a:p>
            <a:r>
              <a:rPr lang="en-US" dirty="0"/>
              <a:t>Conspiracy theories</a:t>
            </a:r>
          </a:p>
          <a:p>
            <a:endParaRPr lang="en-US" dirty="0"/>
          </a:p>
          <a:p>
            <a:endParaRPr lang="en-US" dirty="0"/>
          </a:p>
        </p:txBody>
      </p:sp>
      <p:pic>
        <p:nvPicPr>
          <p:cNvPr id="5" name="Picture Placeholder 4">
            <a:extLst>
              <a:ext uri="{FF2B5EF4-FFF2-40B4-BE49-F238E27FC236}">
                <a16:creationId xmlns:a16="http://schemas.microsoft.com/office/drawing/2014/main" id="{E0D0F6FB-9B43-2B4C-9369-A452B8BE8B0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22054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7677"/>
            <a:ext cx="7772400" cy="679449"/>
          </a:xfrm>
        </p:spPr>
        <p:txBody>
          <a:bodyPr/>
          <a:lstStyle/>
          <a:p>
            <a:r>
              <a:rPr lang="en-GB" altLang="en-US" dirty="0"/>
              <a:t>Break</a:t>
            </a:r>
            <a:endParaRPr lang="en-GB" dirty="0"/>
          </a:p>
        </p:txBody>
      </p:sp>
      <p:pic>
        <p:nvPicPr>
          <p:cNvPr id="5" name="Picture 7" descr="http://3.bp.blogspot.com/-xmdtm7eqiyA/T6JhjbgqPsI/AAAAAAAAAEc/551Sdv88MS8/s1600/Tea_for_Two_pain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6415" y="1222376"/>
            <a:ext cx="6040711" cy="482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91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0E74-0020-3741-A7FB-20C1AA54F759}"/>
              </a:ext>
            </a:extLst>
          </p:cNvPr>
          <p:cNvSpPr>
            <a:spLocks noGrp="1"/>
          </p:cNvSpPr>
          <p:nvPr>
            <p:ph type="ctrTitle"/>
          </p:nvPr>
        </p:nvSpPr>
        <p:spPr/>
        <p:txBody>
          <a:bodyPr/>
          <a:lstStyle/>
          <a:p>
            <a:r>
              <a:rPr lang="en-US" dirty="0"/>
              <a:t>Three main approaches</a:t>
            </a:r>
          </a:p>
        </p:txBody>
      </p:sp>
      <p:sp>
        <p:nvSpPr>
          <p:cNvPr id="3" name="Text Placeholder 2">
            <a:extLst>
              <a:ext uri="{FF2B5EF4-FFF2-40B4-BE49-F238E27FC236}">
                <a16:creationId xmlns:a16="http://schemas.microsoft.com/office/drawing/2014/main" id="{0089B979-26AE-9945-B691-1CD46713E327}"/>
              </a:ext>
            </a:extLst>
          </p:cNvPr>
          <p:cNvSpPr>
            <a:spLocks noGrp="1"/>
          </p:cNvSpPr>
          <p:nvPr>
            <p:ph type="body" sz="quarter" idx="13"/>
          </p:nvPr>
        </p:nvSpPr>
        <p:spPr/>
        <p:txBody>
          <a:bodyPr/>
          <a:lstStyle/>
          <a:p>
            <a:r>
              <a:rPr lang="en-US" dirty="0"/>
              <a:t>Virtue</a:t>
            </a:r>
          </a:p>
          <a:p>
            <a:pPr lvl="1"/>
            <a:r>
              <a:rPr lang="en-US" dirty="0"/>
              <a:t>4 cardinal virtues</a:t>
            </a:r>
          </a:p>
          <a:p>
            <a:endParaRPr lang="en-US" dirty="0"/>
          </a:p>
          <a:p>
            <a:r>
              <a:rPr lang="en-US" dirty="0"/>
              <a:t>Rights and Duties</a:t>
            </a:r>
          </a:p>
          <a:p>
            <a:pPr lvl="1"/>
            <a:r>
              <a:rPr lang="en-US" dirty="0"/>
              <a:t>Deontological</a:t>
            </a:r>
          </a:p>
          <a:p>
            <a:pPr lvl="1"/>
            <a:endParaRPr lang="en-US" dirty="0"/>
          </a:p>
          <a:p>
            <a:r>
              <a:rPr lang="en-US" dirty="0"/>
              <a:t>Consequences</a:t>
            </a:r>
          </a:p>
          <a:p>
            <a:pPr lvl="1"/>
            <a:r>
              <a:rPr lang="en-US" dirty="0"/>
              <a:t>Utilitarianism</a:t>
            </a:r>
          </a:p>
        </p:txBody>
      </p:sp>
      <p:sp>
        <p:nvSpPr>
          <p:cNvPr id="4" name="Picture Placeholder 3">
            <a:extLst>
              <a:ext uri="{FF2B5EF4-FFF2-40B4-BE49-F238E27FC236}">
                <a16:creationId xmlns:a16="http://schemas.microsoft.com/office/drawing/2014/main" id="{3EB15D83-6D38-224A-A066-18468EF8365C}"/>
              </a:ext>
            </a:extLst>
          </p:cNvPr>
          <p:cNvSpPr>
            <a:spLocks noGrp="1"/>
          </p:cNvSpPr>
          <p:nvPr>
            <p:ph type="pic" sz="quarter" idx="14"/>
          </p:nvPr>
        </p:nvSpPr>
        <p:spPr/>
      </p:sp>
      <p:pic>
        <p:nvPicPr>
          <p:cNvPr id="1026" name="Picture 2">
            <a:extLst>
              <a:ext uri="{FF2B5EF4-FFF2-40B4-BE49-F238E27FC236}">
                <a16:creationId xmlns:a16="http://schemas.microsoft.com/office/drawing/2014/main" id="{DA2F98A5-9A76-8547-8CAB-A74F2E707E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9674" y="1954213"/>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9D38-B2D6-4F41-BE75-D2DEF7A2CF02}"/>
              </a:ext>
            </a:extLst>
          </p:cNvPr>
          <p:cNvSpPr>
            <a:spLocks noGrp="1"/>
          </p:cNvSpPr>
          <p:nvPr>
            <p:ph type="ctrTitle"/>
          </p:nvPr>
        </p:nvSpPr>
        <p:spPr/>
        <p:txBody>
          <a:bodyPr/>
          <a:lstStyle/>
          <a:p>
            <a:r>
              <a:rPr lang="en-US" dirty="0"/>
              <a:t>Socrates – 5</a:t>
            </a:r>
            <a:r>
              <a:rPr lang="en-US" baseline="30000" dirty="0"/>
              <a:t>th</a:t>
            </a:r>
            <a:r>
              <a:rPr lang="en-US" dirty="0"/>
              <a:t> C BCE</a:t>
            </a:r>
          </a:p>
        </p:txBody>
      </p:sp>
      <p:sp>
        <p:nvSpPr>
          <p:cNvPr id="3" name="Text Placeholder 2">
            <a:extLst>
              <a:ext uri="{FF2B5EF4-FFF2-40B4-BE49-F238E27FC236}">
                <a16:creationId xmlns:a16="http://schemas.microsoft.com/office/drawing/2014/main" id="{8C6F72EF-2477-124B-A132-74D90CBE3644}"/>
              </a:ext>
            </a:extLst>
          </p:cNvPr>
          <p:cNvSpPr>
            <a:spLocks noGrp="1"/>
          </p:cNvSpPr>
          <p:nvPr>
            <p:ph type="body" sz="quarter" idx="13"/>
          </p:nvPr>
        </p:nvSpPr>
        <p:spPr>
          <a:xfrm>
            <a:off x="457200" y="1757701"/>
            <a:ext cx="4619297" cy="3720662"/>
          </a:xfrm>
        </p:spPr>
        <p:txBody>
          <a:bodyPr/>
          <a:lstStyle/>
          <a:p>
            <a:r>
              <a:rPr lang="en-US" dirty="0"/>
              <a:t>Pre-Socratic</a:t>
            </a:r>
          </a:p>
          <a:p>
            <a:pPr lvl="1"/>
            <a:r>
              <a:rPr lang="en-US" dirty="0"/>
              <a:t>Pythagoras and Democritus</a:t>
            </a:r>
          </a:p>
          <a:p>
            <a:r>
              <a:rPr lang="en-US" b="1" dirty="0"/>
              <a:t>Socrates</a:t>
            </a:r>
          </a:p>
          <a:p>
            <a:pPr lvl="1"/>
            <a:r>
              <a:rPr lang="en-US" dirty="0"/>
              <a:t>Plato and Aristotle</a:t>
            </a:r>
          </a:p>
          <a:p>
            <a:r>
              <a:rPr lang="en-US" dirty="0"/>
              <a:t>Hellenistic Schools</a:t>
            </a:r>
          </a:p>
          <a:p>
            <a:pPr lvl="1"/>
            <a:r>
              <a:rPr lang="en-US" dirty="0"/>
              <a:t>Stoicism</a:t>
            </a:r>
          </a:p>
          <a:p>
            <a:r>
              <a:rPr lang="en-US" dirty="0"/>
              <a:t>Other traditions</a:t>
            </a:r>
          </a:p>
          <a:p>
            <a:pPr lvl="1"/>
            <a:r>
              <a:rPr lang="en-US" dirty="0"/>
              <a:t>Buddhism, Daoism, Confucianism</a:t>
            </a:r>
          </a:p>
        </p:txBody>
      </p:sp>
      <p:sp>
        <p:nvSpPr>
          <p:cNvPr id="5" name="Rectangle 4">
            <a:extLst>
              <a:ext uri="{FF2B5EF4-FFF2-40B4-BE49-F238E27FC236}">
                <a16:creationId xmlns:a16="http://schemas.microsoft.com/office/drawing/2014/main" id="{4311E5B8-CD3F-5243-910B-28CB9D4BD126}"/>
              </a:ext>
            </a:extLst>
          </p:cNvPr>
          <p:cNvSpPr/>
          <p:nvPr/>
        </p:nvSpPr>
        <p:spPr>
          <a:xfrm>
            <a:off x="4504623" y="4930775"/>
            <a:ext cx="4572000" cy="276999"/>
          </a:xfrm>
          <a:prstGeom prst="rect">
            <a:avLst/>
          </a:prstGeom>
        </p:spPr>
        <p:txBody>
          <a:bodyPr wrap="square">
            <a:spAutoFit/>
          </a:bodyPr>
          <a:lstStyle/>
          <a:p>
            <a:r>
              <a:rPr lang="en-US" sz="600" dirty="0"/>
              <a:t>By Jacques-Louis David - https://</a:t>
            </a:r>
            <a:r>
              <a:rPr lang="en-US" sz="600" dirty="0" err="1"/>
              <a:t>www.metmuseum.org</a:t>
            </a:r>
            <a:r>
              <a:rPr lang="en-US" sz="600" dirty="0"/>
              <a:t>/collection/the-collection-online/search/436105, Public Domain, https://</a:t>
            </a:r>
            <a:r>
              <a:rPr lang="en-US" sz="600" dirty="0" err="1"/>
              <a:t>commons.wikimedia.org</a:t>
            </a:r>
            <a:r>
              <a:rPr lang="en-US" sz="600" dirty="0"/>
              <a:t>/w/</a:t>
            </a:r>
            <a:r>
              <a:rPr lang="en-US" sz="600" dirty="0" err="1"/>
              <a:t>index.php?curid</a:t>
            </a:r>
            <a:r>
              <a:rPr lang="en-US" sz="600" dirty="0"/>
              <a:t>=28552</a:t>
            </a:r>
          </a:p>
        </p:txBody>
      </p:sp>
      <p:pic>
        <p:nvPicPr>
          <p:cNvPr id="9218" name="Picture 2">
            <a:extLst>
              <a:ext uri="{FF2B5EF4-FFF2-40B4-BE49-F238E27FC236}">
                <a16:creationId xmlns:a16="http://schemas.microsoft.com/office/drawing/2014/main" id="{557E8FC5-228A-6741-9285-08154F76A1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927225"/>
            <a:ext cx="4572000"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9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0924-6A20-7140-9428-883C3E71174A}"/>
              </a:ext>
            </a:extLst>
          </p:cNvPr>
          <p:cNvSpPr>
            <a:spLocks noGrp="1"/>
          </p:cNvSpPr>
          <p:nvPr>
            <p:ph type="ctrTitle"/>
          </p:nvPr>
        </p:nvSpPr>
        <p:spPr/>
        <p:txBody>
          <a:bodyPr/>
          <a:lstStyle/>
          <a:p>
            <a:r>
              <a:rPr lang="en-US" dirty="0"/>
              <a:t>Classical Virtues</a:t>
            </a:r>
            <a:br>
              <a:rPr lang="en-US" dirty="0"/>
            </a:br>
            <a:r>
              <a:rPr lang="en-US" sz="2800" dirty="0">
                <a:solidFill>
                  <a:srgbClr val="003893"/>
                </a:solidFill>
                <a:latin typeface="+mn-lt"/>
                <a:ea typeface="+mn-ea"/>
                <a:cs typeface="+mn-cs"/>
              </a:rPr>
              <a:t>Aristotle</a:t>
            </a:r>
          </a:p>
        </p:txBody>
      </p:sp>
      <p:pic>
        <p:nvPicPr>
          <p:cNvPr id="2050" name="Picture 2">
            <a:extLst>
              <a:ext uri="{FF2B5EF4-FFF2-40B4-BE49-F238E27FC236}">
                <a16:creationId xmlns:a16="http://schemas.microsoft.com/office/drawing/2014/main" id="{00E30E2C-1BFE-0E45-834F-5B09E4B4BE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9682" y="1706282"/>
            <a:ext cx="3112572" cy="4159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EE648A-FB5D-8B46-B173-FB1E94D50EF1}"/>
              </a:ext>
            </a:extLst>
          </p:cNvPr>
          <p:cNvSpPr txBox="1"/>
          <p:nvPr/>
        </p:nvSpPr>
        <p:spPr>
          <a:xfrm>
            <a:off x="827773" y="2367815"/>
            <a:ext cx="3847528" cy="3539430"/>
          </a:xfrm>
          <a:prstGeom prst="rect">
            <a:avLst/>
          </a:prstGeom>
          <a:noFill/>
        </p:spPr>
        <p:txBody>
          <a:bodyPr wrap="none" rtlCol="0">
            <a:spAutoFit/>
          </a:bodyPr>
          <a:lstStyle/>
          <a:p>
            <a:r>
              <a:rPr lang="en-US" sz="2800" dirty="0"/>
              <a:t>Eudaimonia </a:t>
            </a:r>
          </a:p>
          <a:p>
            <a:pPr marL="914400" lvl="1" indent="-457200">
              <a:buFont typeface="Arial" panose="020B0604020202020204" pitchFamily="34" charset="0"/>
              <a:buChar char="•"/>
            </a:pPr>
            <a:r>
              <a:rPr lang="en-GB" sz="2800" dirty="0"/>
              <a:t>Flourishing</a:t>
            </a:r>
          </a:p>
          <a:p>
            <a:pPr marL="914400" lvl="1" indent="-457200">
              <a:buFont typeface="Arial" panose="020B0604020202020204" pitchFamily="34" charset="0"/>
              <a:buChar char="•"/>
            </a:pPr>
            <a:r>
              <a:rPr lang="en-GB" sz="2800" dirty="0"/>
              <a:t>Self-actualization</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2800" dirty="0"/>
              <a:t>Arete </a:t>
            </a:r>
          </a:p>
          <a:p>
            <a:pPr marL="914400" lvl="1" indent="-457200">
              <a:buFont typeface="Arial" panose="020B0604020202020204" pitchFamily="34" charset="0"/>
              <a:buChar char="•"/>
            </a:pPr>
            <a:r>
              <a:rPr lang="en-GB" sz="2800" dirty="0"/>
              <a:t>Virtue</a:t>
            </a:r>
          </a:p>
          <a:p>
            <a:pPr marL="914400" lvl="1" indent="-457200">
              <a:buFont typeface="Arial" panose="020B0604020202020204" pitchFamily="34" charset="0"/>
              <a:buChar char="•"/>
            </a:pPr>
            <a:r>
              <a:rPr lang="en-GB" sz="2800" dirty="0"/>
              <a:t>Skills</a:t>
            </a:r>
            <a:endParaRPr lang="en-US" sz="2800" dirty="0"/>
          </a:p>
        </p:txBody>
      </p:sp>
    </p:spTree>
    <p:extLst>
      <p:ext uri="{BB962C8B-B14F-4D97-AF65-F5344CB8AC3E}">
        <p14:creationId xmlns:p14="http://schemas.microsoft.com/office/powerpoint/2010/main" val="167804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0924-6A20-7140-9428-883C3E71174A}"/>
              </a:ext>
            </a:extLst>
          </p:cNvPr>
          <p:cNvSpPr>
            <a:spLocks noGrp="1"/>
          </p:cNvSpPr>
          <p:nvPr>
            <p:ph type="ctrTitle"/>
          </p:nvPr>
        </p:nvSpPr>
        <p:spPr/>
        <p:txBody>
          <a:bodyPr>
            <a:normAutofit fontScale="90000"/>
          </a:bodyPr>
          <a:lstStyle/>
          <a:p>
            <a:r>
              <a:rPr lang="en-US" dirty="0"/>
              <a:t>How to Think Like a Roman Emperor</a:t>
            </a:r>
            <a:br>
              <a:rPr lang="en-US" dirty="0"/>
            </a:br>
            <a:r>
              <a:rPr lang="en-US" sz="3100" dirty="0">
                <a:solidFill>
                  <a:srgbClr val="003893"/>
                </a:solidFill>
                <a:latin typeface="+mn-lt"/>
                <a:ea typeface="+mn-ea"/>
                <a:cs typeface="+mn-cs"/>
              </a:rPr>
              <a:t>Marcus Aurelius</a:t>
            </a:r>
          </a:p>
        </p:txBody>
      </p:sp>
      <p:pic>
        <p:nvPicPr>
          <p:cNvPr id="6150" name="Picture 6">
            <a:extLst>
              <a:ext uri="{FF2B5EF4-FFF2-40B4-BE49-F238E27FC236}">
                <a16:creationId xmlns:a16="http://schemas.microsoft.com/office/drawing/2014/main" id="{AB14A3D7-58F8-1446-BE00-8FB184BE33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9011" y="1496329"/>
            <a:ext cx="3030589" cy="4545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5">
            <a:extLst>
              <a:ext uri="{FF2B5EF4-FFF2-40B4-BE49-F238E27FC236}">
                <a16:creationId xmlns:a16="http://schemas.microsoft.com/office/drawing/2014/main" id="{2EB91AEE-E560-6A48-AB80-3B6870EB66B0}"/>
              </a:ext>
            </a:extLst>
          </p:cNvPr>
          <p:cNvGraphicFramePr>
            <a:graphicFrameLocks noGrp="1"/>
          </p:cNvGraphicFramePr>
          <p:nvPr>
            <p:extLst>
              <p:ext uri="{D42A27DB-BD31-4B8C-83A1-F6EECF244321}">
                <p14:modId xmlns:p14="http://schemas.microsoft.com/office/powerpoint/2010/main" val="754400413"/>
              </p:ext>
            </p:extLst>
          </p:nvPr>
        </p:nvGraphicFramePr>
        <p:xfrm>
          <a:off x="441746" y="1990559"/>
          <a:ext cx="4130254" cy="4027574"/>
        </p:xfrm>
        <a:graphic>
          <a:graphicData uri="http://schemas.openxmlformats.org/drawingml/2006/table">
            <a:tbl>
              <a:tblPr firstRow="1" bandRow="1">
                <a:tableStyleId>{073A0DAA-6AF3-43AB-8588-CEC1D06C72B9}</a:tableStyleId>
              </a:tblPr>
              <a:tblGrid>
                <a:gridCol w="669878">
                  <a:extLst>
                    <a:ext uri="{9D8B030D-6E8A-4147-A177-3AD203B41FA5}">
                      <a16:colId xmlns:a16="http://schemas.microsoft.com/office/drawing/2014/main" val="1337642181"/>
                    </a:ext>
                  </a:extLst>
                </a:gridCol>
                <a:gridCol w="3460376">
                  <a:extLst>
                    <a:ext uri="{9D8B030D-6E8A-4147-A177-3AD203B41FA5}">
                      <a16:colId xmlns:a16="http://schemas.microsoft.com/office/drawing/2014/main" val="1302737715"/>
                    </a:ext>
                  </a:extLst>
                </a:gridCol>
              </a:tblGrid>
              <a:tr h="1520615">
                <a:tc>
                  <a:txBody>
                    <a:bodyPr/>
                    <a:lstStyle/>
                    <a:p>
                      <a:r>
                        <a:rPr lang="en-US" dirty="0"/>
                        <a:t>1</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Humans have intellect</a:t>
                      </a:r>
                    </a:p>
                    <a:p>
                      <a:r>
                        <a:rPr lang="en-US" dirty="0"/>
                        <a:t>  </a:t>
                      </a:r>
                      <a:r>
                        <a:rPr lang="en-US" sz="2000" b="1" dirty="0"/>
                        <a:t>Wisdom / rationality</a:t>
                      </a:r>
                    </a:p>
                    <a:p>
                      <a:r>
                        <a:rPr lang="en-US" dirty="0"/>
                        <a:t>  Making good decisions</a:t>
                      </a:r>
                    </a:p>
                    <a:p>
                      <a:r>
                        <a:rPr lang="en-US" dirty="0"/>
                        <a:t>  </a:t>
                      </a:r>
                    </a:p>
                    <a:p>
                      <a:endParaRPr lang="en-US" dirty="0"/>
                    </a:p>
                  </a:txBody>
                  <a:tcPr/>
                </a:tc>
                <a:extLst>
                  <a:ext uri="{0D108BD9-81ED-4DB2-BD59-A6C34878D82A}">
                    <a16:rowId xmlns:a16="http://schemas.microsoft.com/office/drawing/2014/main" val="3237149101"/>
                  </a:ext>
                </a:extLst>
              </a:tr>
              <a:tr h="1013439">
                <a:tc>
                  <a:txBody>
                    <a:bodyPr/>
                    <a:lstStyle/>
                    <a:p>
                      <a:r>
                        <a:rPr lang="en-US" dirty="0"/>
                        <a:t>2</a:t>
                      </a:r>
                    </a:p>
                  </a:txBody>
                  <a:tcPr/>
                </a:tc>
                <a:tc>
                  <a:txBody>
                    <a:bodyPr/>
                    <a:lstStyle/>
                    <a:p>
                      <a:r>
                        <a:rPr lang="en-US" dirty="0"/>
                        <a:t> Relationship to others</a:t>
                      </a:r>
                    </a:p>
                    <a:p>
                      <a:r>
                        <a:rPr lang="en-US" dirty="0"/>
                        <a:t>  </a:t>
                      </a:r>
                      <a:r>
                        <a:rPr lang="en-US" sz="2000" b="1" dirty="0"/>
                        <a:t>Justice</a:t>
                      </a:r>
                    </a:p>
                  </a:txBody>
                  <a:tcPr/>
                </a:tc>
                <a:extLst>
                  <a:ext uri="{0D108BD9-81ED-4DB2-BD59-A6C34878D82A}">
                    <a16:rowId xmlns:a16="http://schemas.microsoft.com/office/drawing/2014/main" val="2843822049"/>
                  </a:ext>
                </a:extLst>
              </a:tr>
              <a:tr h="1447770">
                <a:tc>
                  <a:txBody>
                    <a:bodyPr/>
                    <a:lstStyle/>
                    <a:p>
                      <a:r>
                        <a:rPr lang="en-US" dirty="0"/>
                        <a:t>3&amp;4</a:t>
                      </a:r>
                    </a:p>
                  </a:txBody>
                  <a:tcPr/>
                </a:tc>
                <a:tc>
                  <a:txBody>
                    <a:bodyPr/>
                    <a:lstStyle/>
                    <a:p>
                      <a:r>
                        <a:rPr lang="en-US" dirty="0"/>
                        <a:t>Relationship to events</a:t>
                      </a:r>
                    </a:p>
                    <a:p>
                      <a:r>
                        <a:rPr lang="en-US" dirty="0"/>
                        <a:t>  What is under my control?</a:t>
                      </a:r>
                    </a:p>
                    <a:p>
                      <a:r>
                        <a:rPr lang="en-US" dirty="0"/>
                        <a:t>  </a:t>
                      </a:r>
                      <a:r>
                        <a:rPr lang="en-US" b="1" dirty="0"/>
                        <a:t>Action!  </a:t>
                      </a:r>
                    </a:p>
                    <a:p>
                      <a:r>
                        <a:rPr lang="en-US" sz="2000" b="1" dirty="0"/>
                        <a:t>  Courage and moderation</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806107117"/>
                  </a:ext>
                </a:extLst>
              </a:tr>
            </a:tbl>
          </a:graphicData>
        </a:graphic>
      </p:graphicFrame>
      <p:sp>
        <p:nvSpPr>
          <p:cNvPr id="6" name="TextBox 5">
            <a:extLst>
              <a:ext uri="{FF2B5EF4-FFF2-40B4-BE49-F238E27FC236}">
                <a16:creationId xmlns:a16="http://schemas.microsoft.com/office/drawing/2014/main" id="{139BDD4E-AC1C-F441-A610-76D6CF0BB154}"/>
              </a:ext>
            </a:extLst>
          </p:cNvPr>
          <p:cNvSpPr txBox="1"/>
          <p:nvPr/>
        </p:nvSpPr>
        <p:spPr>
          <a:xfrm>
            <a:off x="7607218" y="6018133"/>
            <a:ext cx="708848" cy="184666"/>
          </a:xfrm>
          <a:prstGeom prst="rect">
            <a:avLst/>
          </a:prstGeom>
          <a:noFill/>
        </p:spPr>
        <p:txBody>
          <a:bodyPr wrap="none" rtlCol="0">
            <a:spAutoFit/>
          </a:bodyPr>
          <a:lstStyle/>
          <a:p>
            <a:r>
              <a:rPr lang="en-GB" sz="600" dirty="0"/>
              <a:t>© Albert Bridge</a:t>
            </a:r>
            <a:endParaRPr lang="en-US" sz="600" dirty="0"/>
          </a:p>
        </p:txBody>
      </p:sp>
    </p:spTree>
    <p:extLst>
      <p:ext uri="{BB962C8B-B14F-4D97-AF65-F5344CB8AC3E}">
        <p14:creationId xmlns:p14="http://schemas.microsoft.com/office/powerpoint/2010/main" val="279692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0E74-0020-3741-A7FB-20C1AA54F759}"/>
              </a:ext>
            </a:extLst>
          </p:cNvPr>
          <p:cNvSpPr>
            <a:spLocks noGrp="1"/>
          </p:cNvSpPr>
          <p:nvPr>
            <p:ph type="ctrTitle"/>
          </p:nvPr>
        </p:nvSpPr>
        <p:spPr/>
        <p:txBody>
          <a:bodyPr/>
          <a:lstStyle/>
          <a:p>
            <a:r>
              <a:rPr lang="en-US" dirty="0"/>
              <a:t>Three main approaches</a:t>
            </a:r>
          </a:p>
        </p:txBody>
      </p:sp>
      <p:sp>
        <p:nvSpPr>
          <p:cNvPr id="3" name="Text Placeholder 2">
            <a:extLst>
              <a:ext uri="{FF2B5EF4-FFF2-40B4-BE49-F238E27FC236}">
                <a16:creationId xmlns:a16="http://schemas.microsoft.com/office/drawing/2014/main" id="{0089B979-26AE-9945-B691-1CD46713E327}"/>
              </a:ext>
            </a:extLst>
          </p:cNvPr>
          <p:cNvSpPr>
            <a:spLocks noGrp="1"/>
          </p:cNvSpPr>
          <p:nvPr>
            <p:ph type="body" sz="quarter" idx="13"/>
          </p:nvPr>
        </p:nvSpPr>
        <p:spPr/>
        <p:txBody>
          <a:bodyPr/>
          <a:lstStyle/>
          <a:p>
            <a:r>
              <a:rPr lang="en-US" dirty="0"/>
              <a:t>Virtue</a:t>
            </a:r>
          </a:p>
          <a:p>
            <a:pPr lvl="1"/>
            <a:r>
              <a:rPr lang="en-US" dirty="0"/>
              <a:t>4 cardinal virtues</a:t>
            </a:r>
          </a:p>
          <a:p>
            <a:endParaRPr lang="en-US" dirty="0"/>
          </a:p>
          <a:p>
            <a:r>
              <a:rPr lang="en-US" sz="2800" b="1" dirty="0"/>
              <a:t>Rights and Duties</a:t>
            </a:r>
          </a:p>
          <a:p>
            <a:pPr lvl="1"/>
            <a:r>
              <a:rPr lang="en-US" dirty="0"/>
              <a:t>Deontological</a:t>
            </a:r>
          </a:p>
          <a:p>
            <a:pPr lvl="1"/>
            <a:endParaRPr lang="en-US" dirty="0"/>
          </a:p>
          <a:p>
            <a:r>
              <a:rPr lang="en-US" dirty="0"/>
              <a:t>Consequences</a:t>
            </a:r>
          </a:p>
          <a:p>
            <a:pPr lvl="1"/>
            <a:r>
              <a:rPr lang="en-US" dirty="0"/>
              <a:t>Utilitarianism</a:t>
            </a:r>
          </a:p>
        </p:txBody>
      </p:sp>
      <p:sp>
        <p:nvSpPr>
          <p:cNvPr id="4" name="Picture Placeholder 3">
            <a:extLst>
              <a:ext uri="{FF2B5EF4-FFF2-40B4-BE49-F238E27FC236}">
                <a16:creationId xmlns:a16="http://schemas.microsoft.com/office/drawing/2014/main" id="{3EB15D83-6D38-224A-A066-18468EF8365C}"/>
              </a:ext>
            </a:extLst>
          </p:cNvPr>
          <p:cNvSpPr>
            <a:spLocks noGrp="1"/>
          </p:cNvSpPr>
          <p:nvPr>
            <p:ph type="pic" sz="quarter" idx="14"/>
          </p:nvPr>
        </p:nvSpPr>
        <p:spPr/>
      </p:sp>
      <p:pic>
        <p:nvPicPr>
          <p:cNvPr id="1026" name="Picture 2">
            <a:extLst>
              <a:ext uri="{FF2B5EF4-FFF2-40B4-BE49-F238E27FC236}">
                <a16:creationId xmlns:a16="http://schemas.microsoft.com/office/drawing/2014/main" id="{DA2F98A5-9A76-8547-8CAB-A74F2E707E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9674" y="1954213"/>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5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8340-20DC-FE4D-AFF1-144E59643284}"/>
              </a:ext>
            </a:extLst>
          </p:cNvPr>
          <p:cNvSpPr>
            <a:spLocks noGrp="1"/>
          </p:cNvSpPr>
          <p:nvPr>
            <p:ph type="ctrTitle"/>
          </p:nvPr>
        </p:nvSpPr>
        <p:spPr/>
        <p:txBody>
          <a:bodyPr/>
          <a:lstStyle/>
          <a:p>
            <a:r>
              <a:rPr lang="en-US" dirty="0"/>
              <a:t>The Ten Commandments</a:t>
            </a:r>
          </a:p>
        </p:txBody>
      </p:sp>
      <p:sp>
        <p:nvSpPr>
          <p:cNvPr id="3" name="Text Placeholder 2">
            <a:extLst>
              <a:ext uri="{FF2B5EF4-FFF2-40B4-BE49-F238E27FC236}">
                <a16:creationId xmlns:a16="http://schemas.microsoft.com/office/drawing/2014/main" id="{DD0F746A-973A-3B49-AD58-A153D1129B93}"/>
              </a:ext>
            </a:extLst>
          </p:cNvPr>
          <p:cNvSpPr>
            <a:spLocks noGrp="1"/>
          </p:cNvSpPr>
          <p:nvPr>
            <p:ph type="body" sz="quarter" idx="13"/>
          </p:nvPr>
        </p:nvSpPr>
        <p:spPr>
          <a:xfrm>
            <a:off x="252412" y="1568669"/>
            <a:ext cx="4067176" cy="3720662"/>
          </a:xfrm>
        </p:spPr>
        <p:txBody>
          <a:bodyPr/>
          <a:lstStyle/>
          <a:p>
            <a:r>
              <a:rPr lang="en-GB" dirty="0"/>
              <a:t>313 CE Constantine the Great decriminalized Christianity</a:t>
            </a:r>
          </a:p>
          <a:p>
            <a:endParaRPr lang="en-GB" dirty="0"/>
          </a:p>
          <a:p>
            <a:r>
              <a:rPr lang="en-GB" dirty="0"/>
              <a:t>380 CE Theodosius 1 made Christianity the state religion</a:t>
            </a:r>
          </a:p>
          <a:p>
            <a:endParaRPr lang="en-GB" dirty="0"/>
          </a:p>
          <a:p>
            <a:r>
              <a:rPr lang="en-GB" dirty="0"/>
              <a:t>529 CE Justinian closed the Athenian philosophical schools </a:t>
            </a:r>
          </a:p>
          <a:p>
            <a:endParaRPr lang="en-US" dirty="0"/>
          </a:p>
        </p:txBody>
      </p:sp>
      <p:pic>
        <p:nvPicPr>
          <p:cNvPr id="3074" name="Picture 2">
            <a:extLst>
              <a:ext uri="{FF2B5EF4-FFF2-40B4-BE49-F238E27FC236}">
                <a16:creationId xmlns:a16="http://schemas.microsoft.com/office/drawing/2014/main" id="{BD2BF20C-7ABA-894C-AD66-3FD462B286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572000" y="1538451"/>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A3E8EF-8777-D14C-BDBE-A29E88F568D3}"/>
              </a:ext>
            </a:extLst>
          </p:cNvPr>
          <p:cNvSpPr txBox="1"/>
          <p:nvPr/>
        </p:nvSpPr>
        <p:spPr>
          <a:xfrm>
            <a:off x="4824414" y="4566056"/>
            <a:ext cx="4067174" cy="1431161"/>
          </a:xfrm>
          <a:prstGeom prst="rect">
            <a:avLst/>
          </a:prstGeom>
          <a:noFill/>
        </p:spPr>
        <p:txBody>
          <a:bodyPr wrap="square" rtlCol="0">
            <a:spAutoFit/>
          </a:bodyPr>
          <a:lstStyle/>
          <a:p>
            <a:r>
              <a:rPr lang="en-US" sz="4000" b="1" dirty="0"/>
              <a:t>Duties:</a:t>
            </a:r>
          </a:p>
          <a:p>
            <a:pPr marL="285750" indent="-285750">
              <a:buFont typeface="Arial" panose="020B0604020202020204" pitchFamily="34" charset="0"/>
              <a:buChar char="•"/>
            </a:pPr>
            <a:r>
              <a:rPr lang="en-US" sz="2400" dirty="0"/>
              <a:t>8 ‘Shall not’s’, 2 ‘</a:t>
            </a:r>
            <a:r>
              <a:rPr lang="en-US" sz="2400" dirty="0" err="1"/>
              <a:t>Shall’s</a:t>
            </a:r>
            <a:r>
              <a:rPr lang="en-US" sz="2400" dirty="0"/>
              <a:t>’</a:t>
            </a:r>
          </a:p>
          <a:p>
            <a:r>
              <a:rPr lang="en-US" sz="2300" b="1" dirty="0"/>
              <a:t>‘Divine Command Theory’</a:t>
            </a:r>
          </a:p>
        </p:txBody>
      </p:sp>
    </p:spTree>
    <p:extLst>
      <p:ext uri="{BB962C8B-B14F-4D97-AF65-F5344CB8AC3E}">
        <p14:creationId xmlns:p14="http://schemas.microsoft.com/office/powerpoint/2010/main" val="309903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401" y="653718"/>
            <a:ext cx="1569660" cy="1015663"/>
          </a:xfrm>
          <a:prstGeom prst="rect">
            <a:avLst/>
          </a:prstGeom>
          <a:noFill/>
        </p:spPr>
        <p:txBody>
          <a:bodyPr wrap="none" rtlCol="0">
            <a:spAutoFit/>
          </a:bodyPr>
          <a:lstStyle/>
          <a:p>
            <a:r>
              <a:rPr lang="en-GB" altLang="en-US" sz="3600" b="1" dirty="0">
                <a:solidFill>
                  <a:srgbClr val="A00054"/>
                </a:solidFill>
              </a:rPr>
              <a:t>Ethics</a:t>
            </a:r>
          </a:p>
          <a:p>
            <a:endParaRPr lang="en-GB" sz="2400" b="1" dirty="0">
              <a:solidFill>
                <a:srgbClr val="A00054"/>
              </a:solidFill>
            </a:endParaRPr>
          </a:p>
        </p:txBody>
      </p:sp>
      <p:grpSp>
        <p:nvGrpSpPr>
          <p:cNvPr id="9" name="Group 8"/>
          <p:cNvGrpSpPr/>
          <p:nvPr/>
        </p:nvGrpSpPr>
        <p:grpSpPr>
          <a:xfrm>
            <a:off x="364274" y="3152775"/>
            <a:ext cx="8224839" cy="3086100"/>
            <a:chOff x="571716" y="2060848"/>
            <a:chExt cx="8036868" cy="2808313"/>
          </a:xfrm>
        </p:grpSpPr>
        <p:grpSp>
          <p:nvGrpSpPr>
            <p:cNvPr id="11" name="Group 10"/>
            <p:cNvGrpSpPr/>
            <p:nvPr/>
          </p:nvGrpSpPr>
          <p:grpSpPr>
            <a:xfrm>
              <a:off x="2837637" y="2060848"/>
              <a:ext cx="5770947" cy="2808312"/>
              <a:chOff x="2837637" y="2060848"/>
              <a:chExt cx="5770947" cy="2808312"/>
            </a:xfrm>
          </p:grpSpPr>
          <p:pic>
            <p:nvPicPr>
              <p:cNvPr id="13" name="Picture 14" descr="http://fc07.deviantart.net/fs70/i/2012/201/a/4/the_two_trees_by_montmartre96-d57y01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1753" y="2064947"/>
                <a:ext cx="2456831" cy="280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3.bp.blogspot.com/-rZBiyBg595U/TvjB0qufToI/AAAAAAAAACw/cLyXfvYEKQs/s1600/entwined.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37637" y="2060848"/>
                <a:ext cx="3314116" cy="2808312"/>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http://www.vangoghingthedistance.com/wp-content/uploads/2010/02/2-4-10_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716" y="2060849"/>
              <a:ext cx="2269231" cy="280831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bottom_branding.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676" y="5062248"/>
            <a:ext cx="1798200" cy="124350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293" y="2611601"/>
            <a:ext cx="8225819" cy="892044"/>
          </a:xfrm>
          <a:prstGeom prst="rect">
            <a:avLst/>
          </a:prstGeom>
        </p:spPr>
      </p:pic>
      <p:sp>
        <p:nvSpPr>
          <p:cNvPr id="16" name="Subtitle 2">
            <a:extLst>
              <a:ext uri="{FF2B5EF4-FFF2-40B4-BE49-F238E27FC236}">
                <a16:creationId xmlns:a16="http://schemas.microsoft.com/office/drawing/2014/main" id="{707019E2-3E17-AB44-BBB6-913F2F172344}"/>
              </a:ext>
            </a:extLst>
          </p:cNvPr>
          <p:cNvSpPr>
            <a:spLocks noGrp="1"/>
          </p:cNvSpPr>
          <p:nvPr>
            <p:ph type="subTitle" idx="1"/>
          </p:nvPr>
        </p:nvSpPr>
        <p:spPr>
          <a:xfrm>
            <a:off x="518401" y="1268953"/>
            <a:ext cx="7674541" cy="581025"/>
          </a:xfrm>
        </p:spPr>
        <p:txBody>
          <a:bodyPr/>
          <a:lstStyle/>
          <a:p>
            <a:r>
              <a:rPr lang="en-GB" altLang="en-US" dirty="0"/>
              <a:t>for Foundation doctors</a:t>
            </a:r>
          </a:p>
          <a:p>
            <a:r>
              <a:rPr lang="en-GB" altLang="en-US" sz="1400" b="0" i="1" dirty="0">
                <a:latin typeface="Bookman Old Style" panose="02050604050505020204" pitchFamily="18" charset="0"/>
              </a:rPr>
              <a:t>To include the Medical Defence Union, Four Roman Emperors and Several Philosophers </a:t>
            </a:r>
            <a:endParaRPr lang="en-US" sz="1400" b="0" i="1" dirty="0">
              <a:latin typeface="Bookman Old Style" panose="02050604050505020204" pitchFamily="18" charset="0"/>
            </a:endParaRPr>
          </a:p>
        </p:txBody>
      </p:sp>
    </p:spTree>
    <p:extLst>
      <p:ext uri="{BB962C8B-B14F-4D97-AF65-F5344CB8AC3E}">
        <p14:creationId xmlns:p14="http://schemas.microsoft.com/office/powerpoint/2010/main" val="83974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C1E1-7242-6A40-927C-64644D5A24C7}"/>
              </a:ext>
            </a:extLst>
          </p:cNvPr>
          <p:cNvSpPr>
            <a:spLocks noGrp="1"/>
          </p:cNvSpPr>
          <p:nvPr>
            <p:ph type="ctrTitle"/>
          </p:nvPr>
        </p:nvSpPr>
        <p:spPr/>
        <p:txBody>
          <a:bodyPr/>
          <a:lstStyle/>
          <a:p>
            <a:r>
              <a:rPr lang="en-US" dirty="0"/>
              <a:t>Deontology</a:t>
            </a:r>
            <a:br>
              <a:rPr lang="en-US" dirty="0"/>
            </a:br>
            <a:r>
              <a:rPr lang="en-US" sz="2800" dirty="0">
                <a:solidFill>
                  <a:srgbClr val="003893"/>
                </a:solidFill>
                <a:latin typeface="+mn-lt"/>
                <a:ea typeface="+mn-ea"/>
                <a:cs typeface="+mn-cs"/>
              </a:rPr>
              <a:t>Immanuel Kant (1724 – 1804)</a:t>
            </a:r>
          </a:p>
        </p:txBody>
      </p:sp>
      <p:sp>
        <p:nvSpPr>
          <p:cNvPr id="3" name="Text Placeholder 2">
            <a:extLst>
              <a:ext uri="{FF2B5EF4-FFF2-40B4-BE49-F238E27FC236}">
                <a16:creationId xmlns:a16="http://schemas.microsoft.com/office/drawing/2014/main" id="{BB29973A-7CD2-774B-9567-1649446191C4}"/>
              </a:ext>
            </a:extLst>
          </p:cNvPr>
          <p:cNvSpPr>
            <a:spLocks noGrp="1"/>
          </p:cNvSpPr>
          <p:nvPr>
            <p:ph type="body" sz="quarter" idx="13"/>
          </p:nvPr>
        </p:nvSpPr>
        <p:spPr/>
        <p:txBody>
          <a:bodyPr/>
          <a:lstStyle/>
          <a:p>
            <a:pPr marL="0" indent="0">
              <a:buNone/>
            </a:pPr>
            <a:r>
              <a:rPr lang="en-GB" dirty="0"/>
              <a:t>The Categorical Imperative:</a:t>
            </a:r>
          </a:p>
          <a:p>
            <a:r>
              <a:rPr lang="en-GB" dirty="0"/>
              <a:t>Derived from Reason</a:t>
            </a:r>
          </a:p>
          <a:p>
            <a:r>
              <a:rPr lang="en-GB" dirty="0"/>
              <a:t>Intrinsically valid</a:t>
            </a:r>
          </a:p>
          <a:p>
            <a:r>
              <a:rPr lang="en-GB" dirty="0"/>
              <a:t>Good in and of themselves</a:t>
            </a:r>
          </a:p>
          <a:p>
            <a:r>
              <a:rPr lang="en-GB" dirty="0"/>
              <a:t>Must be obeyed in all situations and circumstances</a:t>
            </a:r>
            <a:endParaRPr lang="en-US" dirty="0"/>
          </a:p>
        </p:txBody>
      </p:sp>
      <p:sp>
        <p:nvSpPr>
          <p:cNvPr id="5" name="Rectangle 4">
            <a:extLst>
              <a:ext uri="{FF2B5EF4-FFF2-40B4-BE49-F238E27FC236}">
                <a16:creationId xmlns:a16="http://schemas.microsoft.com/office/drawing/2014/main" id="{323B9F7C-F76E-8F4B-823F-6827CFCB7481}"/>
              </a:ext>
            </a:extLst>
          </p:cNvPr>
          <p:cNvSpPr/>
          <p:nvPr/>
        </p:nvSpPr>
        <p:spPr>
          <a:xfrm>
            <a:off x="5297276" y="5490920"/>
            <a:ext cx="3012140" cy="369332"/>
          </a:xfrm>
          <a:prstGeom prst="rect">
            <a:avLst/>
          </a:prstGeom>
        </p:spPr>
        <p:txBody>
          <a:bodyPr wrap="square">
            <a:spAutoFit/>
          </a:bodyPr>
          <a:lstStyle/>
          <a:p>
            <a:r>
              <a:rPr lang="en-US" sz="600" dirty="0"/>
              <a:t>By Johann Gottlieb Becker (1720-1782) - http://</a:t>
            </a:r>
            <a:r>
              <a:rPr lang="en-US" sz="600" dirty="0" err="1"/>
              <a:t>www.philosovieth.de</a:t>
            </a:r>
            <a:r>
              <a:rPr lang="en-US" sz="600" dirty="0"/>
              <a:t>/</a:t>
            </a:r>
            <a:r>
              <a:rPr lang="en-US" sz="600" dirty="0" err="1"/>
              <a:t>kant-bilder</a:t>
            </a:r>
            <a:r>
              <a:rPr lang="en-US" sz="600" dirty="0"/>
              <a:t>/</a:t>
            </a:r>
            <a:r>
              <a:rPr lang="en-US" sz="600" dirty="0" err="1"/>
              <a:t>bilddaten.html</a:t>
            </a:r>
            <a:r>
              <a:rPr lang="en-US" sz="600" dirty="0"/>
              <a:t>, Public Domain, https://</a:t>
            </a:r>
            <a:r>
              <a:rPr lang="en-US" sz="600" dirty="0" err="1"/>
              <a:t>commons.wikimedia.org</a:t>
            </a:r>
            <a:r>
              <a:rPr lang="en-US" sz="600" dirty="0"/>
              <a:t>/w/</a:t>
            </a:r>
            <a:r>
              <a:rPr lang="en-US" sz="600" dirty="0" err="1"/>
              <a:t>index.php?curid</a:t>
            </a:r>
            <a:r>
              <a:rPr lang="en-US" sz="600" dirty="0"/>
              <a:t>=32860677</a:t>
            </a:r>
          </a:p>
        </p:txBody>
      </p:sp>
      <p:pic>
        <p:nvPicPr>
          <p:cNvPr id="12290" name="Picture 2">
            <a:extLst>
              <a:ext uri="{FF2B5EF4-FFF2-40B4-BE49-F238E27FC236}">
                <a16:creationId xmlns:a16="http://schemas.microsoft.com/office/drawing/2014/main" id="{912454CE-107E-634A-A866-64AF86F37D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7092" y="1811805"/>
            <a:ext cx="2852508" cy="372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823F-455B-AD4A-A879-A3E2B9791775}"/>
              </a:ext>
            </a:extLst>
          </p:cNvPr>
          <p:cNvSpPr>
            <a:spLocks noGrp="1"/>
          </p:cNvSpPr>
          <p:nvPr>
            <p:ph type="ctrTitle"/>
          </p:nvPr>
        </p:nvSpPr>
        <p:spPr/>
        <p:txBody>
          <a:bodyPr/>
          <a:lstStyle/>
          <a:p>
            <a:r>
              <a:rPr lang="en-US" dirty="0"/>
              <a:t>Meta-ethics</a:t>
            </a:r>
          </a:p>
        </p:txBody>
      </p:sp>
      <p:sp>
        <p:nvSpPr>
          <p:cNvPr id="3" name="Text Placeholder 2">
            <a:extLst>
              <a:ext uri="{FF2B5EF4-FFF2-40B4-BE49-F238E27FC236}">
                <a16:creationId xmlns:a16="http://schemas.microsoft.com/office/drawing/2014/main" id="{5E4F0EDA-7E09-FB43-8B16-9441C23977E1}"/>
              </a:ext>
            </a:extLst>
          </p:cNvPr>
          <p:cNvSpPr>
            <a:spLocks noGrp="1"/>
          </p:cNvSpPr>
          <p:nvPr>
            <p:ph type="body" sz="quarter" idx="13"/>
          </p:nvPr>
        </p:nvSpPr>
        <p:spPr/>
        <p:txBody>
          <a:bodyPr/>
          <a:lstStyle/>
          <a:p>
            <a:r>
              <a:rPr lang="en-US" dirty="0"/>
              <a:t>Naturalism</a:t>
            </a:r>
          </a:p>
          <a:p>
            <a:pPr lvl="1"/>
            <a:r>
              <a:rPr lang="en-US" dirty="0"/>
              <a:t>Ethics follows facts – e.g. hedonic calculus</a:t>
            </a:r>
          </a:p>
          <a:p>
            <a:r>
              <a:rPr lang="en-US" dirty="0"/>
              <a:t>Moral relativism	</a:t>
            </a:r>
          </a:p>
          <a:p>
            <a:pPr lvl="1"/>
            <a:r>
              <a:rPr lang="en-US" dirty="0"/>
              <a:t>E.g. Aristotle defended slavery</a:t>
            </a:r>
          </a:p>
          <a:p>
            <a:r>
              <a:rPr lang="en-US" dirty="0"/>
              <a:t>Emotivism	</a:t>
            </a:r>
          </a:p>
          <a:p>
            <a:pPr lvl="1"/>
            <a:r>
              <a:rPr lang="en-US" dirty="0"/>
              <a:t>Ethical statements are just preferences</a:t>
            </a:r>
          </a:p>
        </p:txBody>
      </p:sp>
      <p:sp>
        <p:nvSpPr>
          <p:cNvPr id="4" name="Picture Placeholder 3">
            <a:extLst>
              <a:ext uri="{FF2B5EF4-FFF2-40B4-BE49-F238E27FC236}">
                <a16:creationId xmlns:a16="http://schemas.microsoft.com/office/drawing/2014/main" id="{C3784AA3-622B-FE4C-BCFB-7BAE6FC8ABAC}"/>
              </a:ext>
            </a:extLst>
          </p:cNvPr>
          <p:cNvSpPr>
            <a:spLocks noGrp="1"/>
          </p:cNvSpPr>
          <p:nvPr>
            <p:ph type="pic" sz="quarter" idx="14"/>
          </p:nvPr>
        </p:nvSpPr>
        <p:spPr/>
      </p:sp>
    </p:spTree>
    <p:extLst>
      <p:ext uri="{BB962C8B-B14F-4D97-AF65-F5344CB8AC3E}">
        <p14:creationId xmlns:p14="http://schemas.microsoft.com/office/powerpoint/2010/main" val="390470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E235-1349-1149-B656-91BB2A81AA0A}"/>
              </a:ext>
            </a:extLst>
          </p:cNvPr>
          <p:cNvSpPr>
            <a:spLocks noGrp="1"/>
          </p:cNvSpPr>
          <p:nvPr>
            <p:ph type="ctrTitle"/>
          </p:nvPr>
        </p:nvSpPr>
        <p:spPr/>
        <p:txBody>
          <a:bodyPr/>
          <a:lstStyle/>
          <a:p>
            <a:r>
              <a:rPr lang="en-US" dirty="0"/>
              <a:t>Duties</a:t>
            </a:r>
          </a:p>
        </p:txBody>
      </p:sp>
      <p:sp>
        <p:nvSpPr>
          <p:cNvPr id="3" name="Text Placeholder 2">
            <a:extLst>
              <a:ext uri="{FF2B5EF4-FFF2-40B4-BE49-F238E27FC236}">
                <a16:creationId xmlns:a16="http://schemas.microsoft.com/office/drawing/2014/main" id="{2D7BCA6C-6EFD-E344-8E56-6DCDDC2A53D6}"/>
              </a:ext>
            </a:extLst>
          </p:cNvPr>
          <p:cNvSpPr>
            <a:spLocks noGrp="1"/>
          </p:cNvSpPr>
          <p:nvPr>
            <p:ph type="body" sz="quarter" idx="13"/>
          </p:nvPr>
        </p:nvSpPr>
        <p:spPr>
          <a:xfrm>
            <a:off x="457202" y="1954924"/>
            <a:ext cx="3893126" cy="3720662"/>
          </a:xfrm>
        </p:spPr>
        <p:txBody>
          <a:bodyPr>
            <a:normAutofit fontScale="55000" lnSpcReduction="20000"/>
          </a:bodyPr>
          <a:lstStyle/>
          <a:p>
            <a:pPr marL="0" indent="0">
              <a:buNone/>
            </a:pPr>
            <a:r>
              <a:rPr lang="en-GB" b="1" dirty="0"/>
              <a:t>The NHS</a:t>
            </a:r>
          </a:p>
          <a:p>
            <a:pPr marL="0" indent="0">
              <a:buNone/>
            </a:pPr>
            <a:r>
              <a:rPr lang="en-GB" sz="4000" dirty="0"/>
              <a:t>“The primary </a:t>
            </a:r>
            <a:r>
              <a:rPr lang="en-GB" sz="4000" b="1" dirty="0"/>
              <a:t>legal duties</a:t>
            </a:r>
            <a:r>
              <a:rPr lang="en-GB" sz="4000" dirty="0"/>
              <a:t> on CCGs and </a:t>
            </a:r>
            <a:r>
              <a:rPr lang="en-GB" sz="4000" b="1" dirty="0"/>
              <a:t>NHS England</a:t>
            </a:r>
            <a:r>
              <a:rPr lang="en-GB" sz="4000" dirty="0"/>
              <a:t> is imposed by section 3(1) of the </a:t>
            </a:r>
            <a:r>
              <a:rPr lang="en-GB" sz="4000" b="1" dirty="0"/>
              <a:t>NHS</a:t>
            </a:r>
            <a:r>
              <a:rPr lang="en-GB" sz="4000" dirty="0"/>
              <a:t> Act, namely to “arrange for the provision” of a wide range of health services “to such extent as it considers necessary to meet the reasonable requirements of the persons for whom it has </a:t>
            </a:r>
            <a:r>
              <a:rPr lang="en-GB" sz="4000" b="1" dirty="0"/>
              <a:t>responsibility</a:t>
            </a:r>
            <a:r>
              <a:rPr lang="en-GB" sz="4000" dirty="0"/>
              <a:t>”.</a:t>
            </a:r>
          </a:p>
          <a:p>
            <a:pPr marL="0" indent="0">
              <a:buNone/>
            </a:pPr>
            <a:br>
              <a:rPr lang="en-GB" dirty="0">
                <a:hlinkClick r:id="rId3"/>
              </a:rPr>
            </a:br>
            <a:r>
              <a:rPr lang="en-GB" sz="1100" dirty="0">
                <a:hlinkClick r:id="rId3">
                  <a:extLst>
                    <a:ext uri="{A12FA001-AC4F-418D-AE19-62706E023703}">
                      <ahyp:hlinkClr xmlns:ahyp="http://schemas.microsoft.com/office/drawing/2018/hyperlinkcolor" val="tx"/>
                    </a:ext>
                  </a:extLst>
                </a:hlinkClick>
              </a:rPr>
              <a:t>An Introduction to the Legal Structures of the NHS - Landmark Chambers.co.uk › 2018/06 › I...</a:t>
            </a:r>
          </a:p>
        </p:txBody>
      </p:sp>
      <p:pic>
        <p:nvPicPr>
          <p:cNvPr id="6" name="Picture Placeholder 5" descr="Graphical user interface, text, application, email&#10;&#10;Description automatically generated">
            <a:extLst>
              <a:ext uri="{FF2B5EF4-FFF2-40B4-BE49-F238E27FC236}">
                <a16:creationId xmlns:a16="http://schemas.microsoft.com/office/drawing/2014/main" id="{E158D1EB-3C9E-7F4F-88AD-961612900EAF}"/>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4682837" y="1954213"/>
            <a:ext cx="4208752" cy="3721100"/>
          </a:xfrm>
        </p:spPr>
      </p:pic>
    </p:spTree>
    <p:extLst>
      <p:ext uri="{BB962C8B-B14F-4D97-AF65-F5344CB8AC3E}">
        <p14:creationId xmlns:p14="http://schemas.microsoft.com/office/powerpoint/2010/main" val="183656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0E74-0020-3741-A7FB-20C1AA54F759}"/>
              </a:ext>
            </a:extLst>
          </p:cNvPr>
          <p:cNvSpPr>
            <a:spLocks noGrp="1"/>
          </p:cNvSpPr>
          <p:nvPr>
            <p:ph type="ctrTitle"/>
          </p:nvPr>
        </p:nvSpPr>
        <p:spPr/>
        <p:txBody>
          <a:bodyPr/>
          <a:lstStyle/>
          <a:p>
            <a:r>
              <a:rPr lang="en-US" dirty="0"/>
              <a:t>Three main approaches</a:t>
            </a:r>
          </a:p>
        </p:txBody>
      </p:sp>
      <p:sp>
        <p:nvSpPr>
          <p:cNvPr id="3" name="Text Placeholder 2">
            <a:extLst>
              <a:ext uri="{FF2B5EF4-FFF2-40B4-BE49-F238E27FC236}">
                <a16:creationId xmlns:a16="http://schemas.microsoft.com/office/drawing/2014/main" id="{0089B979-26AE-9945-B691-1CD46713E327}"/>
              </a:ext>
            </a:extLst>
          </p:cNvPr>
          <p:cNvSpPr>
            <a:spLocks noGrp="1"/>
          </p:cNvSpPr>
          <p:nvPr>
            <p:ph type="body" sz="quarter" idx="13"/>
          </p:nvPr>
        </p:nvSpPr>
        <p:spPr/>
        <p:txBody>
          <a:bodyPr/>
          <a:lstStyle/>
          <a:p>
            <a:r>
              <a:rPr lang="en-US" dirty="0"/>
              <a:t>Virtue</a:t>
            </a:r>
          </a:p>
          <a:p>
            <a:pPr lvl="1"/>
            <a:r>
              <a:rPr lang="en-US" dirty="0"/>
              <a:t>4 cardinal virtues</a:t>
            </a:r>
          </a:p>
          <a:p>
            <a:endParaRPr lang="en-US" dirty="0"/>
          </a:p>
          <a:p>
            <a:r>
              <a:rPr lang="en-US" dirty="0"/>
              <a:t>Rights and Duties</a:t>
            </a:r>
          </a:p>
          <a:p>
            <a:pPr lvl="1"/>
            <a:r>
              <a:rPr lang="en-US" dirty="0"/>
              <a:t>Deontological</a:t>
            </a:r>
          </a:p>
          <a:p>
            <a:pPr lvl="1"/>
            <a:endParaRPr lang="en-US" dirty="0"/>
          </a:p>
          <a:p>
            <a:r>
              <a:rPr lang="en-US" sz="2800" b="1" dirty="0"/>
              <a:t>Consequences</a:t>
            </a:r>
          </a:p>
          <a:p>
            <a:pPr lvl="1"/>
            <a:r>
              <a:rPr lang="en-US" dirty="0"/>
              <a:t>Utilitarianism</a:t>
            </a:r>
          </a:p>
        </p:txBody>
      </p:sp>
      <p:sp>
        <p:nvSpPr>
          <p:cNvPr id="4" name="Picture Placeholder 3">
            <a:extLst>
              <a:ext uri="{FF2B5EF4-FFF2-40B4-BE49-F238E27FC236}">
                <a16:creationId xmlns:a16="http://schemas.microsoft.com/office/drawing/2014/main" id="{3EB15D83-6D38-224A-A066-18468EF8365C}"/>
              </a:ext>
            </a:extLst>
          </p:cNvPr>
          <p:cNvSpPr>
            <a:spLocks noGrp="1"/>
          </p:cNvSpPr>
          <p:nvPr>
            <p:ph type="pic" sz="quarter" idx="14"/>
          </p:nvPr>
        </p:nvSpPr>
        <p:spPr/>
      </p:sp>
      <p:pic>
        <p:nvPicPr>
          <p:cNvPr id="1026" name="Picture 2">
            <a:extLst>
              <a:ext uri="{FF2B5EF4-FFF2-40B4-BE49-F238E27FC236}">
                <a16:creationId xmlns:a16="http://schemas.microsoft.com/office/drawing/2014/main" id="{DA2F98A5-9A76-8547-8CAB-A74F2E707E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9674" y="1954213"/>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2888-4760-D24D-B22B-A3C9572F3F9A}"/>
              </a:ext>
            </a:extLst>
          </p:cNvPr>
          <p:cNvSpPr>
            <a:spLocks noGrp="1"/>
          </p:cNvSpPr>
          <p:nvPr>
            <p:ph type="ctrTitle"/>
          </p:nvPr>
        </p:nvSpPr>
        <p:spPr/>
        <p:txBody>
          <a:bodyPr/>
          <a:lstStyle/>
          <a:p>
            <a:r>
              <a:rPr lang="en-US" dirty="0"/>
              <a:t>Consequentialism</a:t>
            </a:r>
            <a:br>
              <a:rPr lang="en-US" dirty="0"/>
            </a:br>
            <a:r>
              <a:rPr lang="en-US" sz="2800" dirty="0">
                <a:solidFill>
                  <a:srgbClr val="003893"/>
                </a:solidFill>
                <a:latin typeface="+mn-lt"/>
                <a:ea typeface="+mn-ea"/>
                <a:cs typeface="+mn-cs"/>
              </a:rPr>
              <a:t>Socrates and Crito</a:t>
            </a:r>
          </a:p>
        </p:txBody>
      </p:sp>
      <p:sp>
        <p:nvSpPr>
          <p:cNvPr id="3" name="Text Placeholder 2">
            <a:extLst>
              <a:ext uri="{FF2B5EF4-FFF2-40B4-BE49-F238E27FC236}">
                <a16:creationId xmlns:a16="http://schemas.microsoft.com/office/drawing/2014/main" id="{82CCFD42-F557-8343-8B93-9CB4AA65472B}"/>
              </a:ext>
            </a:extLst>
          </p:cNvPr>
          <p:cNvSpPr>
            <a:spLocks noGrp="1"/>
          </p:cNvSpPr>
          <p:nvPr>
            <p:ph type="body" sz="quarter" idx="13"/>
          </p:nvPr>
        </p:nvSpPr>
        <p:spPr/>
        <p:txBody>
          <a:bodyPr/>
          <a:lstStyle/>
          <a:p>
            <a:r>
              <a:rPr lang="en-GB" dirty="0"/>
              <a:t>My children</a:t>
            </a:r>
          </a:p>
          <a:p>
            <a:r>
              <a:rPr lang="en-GB" dirty="0"/>
              <a:t>The State</a:t>
            </a:r>
            <a:endParaRPr lang="en-US" dirty="0"/>
          </a:p>
        </p:txBody>
      </p:sp>
      <p:sp>
        <p:nvSpPr>
          <p:cNvPr id="5" name="TextBox 4">
            <a:extLst>
              <a:ext uri="{FF2B5EF4-FFF2-40B4-BE49-F238E27FC236}">
                <a16:creationId xmlns:a16="http://schemas.microsoft.com/office/drawing/2014/main" id="{DE683CD5-905E-564C-A2CB-80B62093D2DD}"/>
              </a:ext>
            </a:extLst>
          </p:cNvPr>
          <p:cNvSpPr txBox="1"/>
          <p:nvPr/>
        </p:nvSpPr>
        <p:spPr>
          <a:xfrm>
            <a:off x="5305287" y="5719144"/>
            <a:ext cx="2743200" cy="276999"/>
          </a:xfrm>
          <a:prstGeom prst="rect">
            <a:avLst/>
          </a:prstGeom>
          <a:noFill/>
        </p:spPr>
        <p:txBody>
          <a:bodyPr wrap="square" rtlCol="0">
            <a:spAutoFit/>
          </a:bodyPr>
          <a:lstStyle/>
          <a:p>
            <a:r>
              <a:rPr lang="en-US" sz="600" dirty="0"/>
              <a:t>Louvre. Bust of the Greek orator Demosthenes. Marble, Roman artwork, inspired from a bronze statue by </a:t>
            </a:r>
            <a:r>
              <a:rPr lang="en-US" sz="600" dirty="0" err="1"/>
              <a:t>Polyeuctos</a:t>
            </a:r>
            <a:r>
              <a:rPr lang="en-US" sz="600" dirty="0"/>
              <a:t> (ca. 280 BC). Found in Italy.</a:t>
            </a:r>
          </a:p>
        </p:txBody>
      </p:sp>
      <p:pic>
        <p:nvPicPr>
          <p:cNvPr id="6" name="Picture 2">
            <a:extLst>
              <a:ext uri="{FF2B5EF4-FFF2-40B4-BE49-F238E27FC236}">
                <a16:creationId xmlns:a16="http://schemas.microsoft.com/office/drawing/2014/main" id="{E8E6A0E4-9D7A-6E48-AE59-84E6D3BE18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927225"/>
            <a:ext cx="4572000"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98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F529-C974-944B-97D6-E115320CBB31}"/>
              </a:ext>
            </a:extLst>
          </p:cNvPr>
          <p:cNvSpPr>
            <a:spLocks noGrp="1"/>
          </p:cNvSpPr>
          <p:nvPr>
            <p:ph type="ctrTitle"/>
          </p:nvPr>
        </p:nvSpPr>
        <p:spPr/>
        <p:txBody>
          <a:bodyPr/>
          <a:lstStyle/>
          <a:p>
            <a:r>
              <a:rPr lang="en-US" dirty="0"/>
              <a:t>Utilitarianism</a:t>
            </a:r>
            <a:br>
              <a:rPr lang="en-US" dirty="0"/>
            </a:br>
            <a:r>
              <a:rPr lang="en-US" sz="2800" dirty="0">
                <a:solidFill>
                  <a:srgbClr val="003893"/>
                </a:solidFill>
                <a:latin typeface="+mn-lt"/>
                <a:ea typeface="+mn-ea"/>
                <a:cs typeface="+mn-cs"/>
              </a:rPr>
              <a:t>Jeremy Bentham (1748 – 1832)</a:t>
            </a:r>
          </a:p>
        </p:txBody>
      </p:sp>
      <p:sp>
        <p:nvSpPr>
          <p:cNvPr id="3" name="Text Placeholder 2">
            <a:extLst>
              <a:ext uri="{FF2B5EF4-FFF2-40B4-BE49-F238E27FC236}">
                <a16:creationId xmlns:a16="http://schemas.microsoft.com/office/drawing/2014/main" id="{52D5A2FE-A3CE-0245-AFCD-57166E6F458C}"/>
              </a:ext>
            </a:extLst>
          </p:cNvPr>
          <p:cNvSpPr>
            <a:spLocks noGrp="1"/>
          </p:cNvSpPr>
          <p:nvPr>
            <p:ph type="body" sz="quarter" idx="13"/>
          </p:nvPr>
        </p:nvSpPr>
        <p:spPr>
          <a:xfrm>
            <a:off x="457202" y="1954924"/>
            <a:ext cx="4008782" cy="3720662"/>
          </a:xfrm>
        </p:spPr>
        <p:txBody>
          <a:bodyPr>
            <a:normAutofit/>
          </a:bodyPr>
          <a:lstStyle/>
          <a:p>
            <a:r>
              <a:rPr lang="en-GB" dirty="0"/>
              <a:t>‘The Greatest Happiness of the greatest number’</a:t>
            </a:r>
          </a:p>
          <a:p>
            <a:endParaRPr lang="en-GB" dirty="0"/>
          </a:p>
          <a:p>
            <a:r>
              <a:rPr lang="en-GB" dirty="0"/>
              <a:t>Hedonic Calculus</a:t>
            </a:r>
          </a:p>
          <a:p>
            <a:endParaRPr lang="en-GB" dirty="0"/>
          </a:p>
          <a:p>
            <a:pPr marL="0" indent="0">
              <a:buNone/>
            </a:pPr>
            <a:endParaRPr lang="en-GB" dirty="0"/>
          </a:p>
        </p:txBody>
      </p:sp>
      <p:pic>
        <p:nvPicPr>
          <p:cNvPr id="13318" name="Picture 6">
            <a:extLst>
              <a:ext uri="{FF2B5EF4-FFF2-40B4-BE49-F238E27FC236}">
                <a16:creationId xmlns:a16="http://schemas.microsoft.com/office/drawing/2014/main" id="{3CAB852A-4200-7E4C-9452-5D3F0E504A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954924"/>
            <a:ext cx="4331206" cy="3955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E29055-FE9D-344D-B5A9-122F051F68FE}"/>
              </a:ext>
            </a:extLst>
          </p:cNvPr>
          <p:cNvSpPr txBox="1"/>
          <p:nvPr/>
        </p:nvSpPr>
        <p:spPr>
          <a:xfrm>
            <a:off x="4572000" y="5910698"/>
            <a:ext cx="1556836" cy="184666"/>
          </a:xfrm>
          <a:prstGeom prst="rect">
            <a:avLst/>
          </a:prstGeom>
          <a:noFill/>
        </p:spPr>
        <p:txBody>
          <a:bodyPr wrap="none" rtlCol="0">
            <a:spAutoFit/>
          </a:bodyPr>
          <a:lstStyle/>
          <a:p>
            <a:r>
              <a:rPr lang="en-US" sz="600" dirty="0"/>
              <a:t>By Henry William </a:t>
            </a:r>
            <a:r>
              <a:rPr lang="en-US" sz="600" dirty="0" err="1"/>
              <a:t>Pickersgill</a:t>
            </a:r>
            <a:r>
              <a:rPr lang="en-US" sz="600" dirty="0"/>
              <a:t> (died 1875)</a:t>
            </a:r>
          </a:p>
        </p:txBody>
      </p:sp>
    </p:spTree>
    <p:extLst>
      <p:ext uri="{BB962C8B-B14F-4D97-AF65-F5344CB8AC3E}">
        <p14:creationId xmlns:p14="http://schemas.microsoft.com/office/powerpoint/2010/main" val="298929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0E74-0020-3741-A7FB-20C1AA54F759}"/>
              </a:ext>
            </a:extLst>
          </p:cNvPr>
          <p:cNvSpPr>
            <a:spLocks noGrp="1"/>
          </p:cNvSpPr>
          <p:nvPr>
            <p:ph type="ctrTitle"/>
          </p:nvPr>
        </p:nvSpPr>
        <p:spPr/>
        <p:txBody>
          <a:bodyPr/>
          <a:lstStyle/>
          <a:p>
            <a:r>
              <a:rPr lang="en-US" dirty="0"/>
              <a:t>Three main approaches</a:t>
            </a:r>
          </a:p>
        </p:txBody>
      </p:sp>
      <p:sp>
        <p:nvSpPr>
          <p:cNvPr id="3" name="Text Placeholder 2">
            <a:extLst>
              <a:ext uri="{FF2B5EF4-FFF2-40B4-BE49-F238E27FC236}">
                <a16:creationId xmlns:a16="http://schemas.microsoft.com/office/drawing/2014/main" id="{0089B979-26AE-9945-B691-1CD46713E327}"/>
              </a:ext>
            </a:extLst>
          </p:cNvPr>
          <p:cNvSpPr>
            <a:spLocks noGrp="1"/>
          </p:cNvSpPr>
          <p:nvPr>
            <p:ph type="body" sz="quarter" idx="13"/>
          </p:nvPr>
        </p:nvSpPr>
        <p:spPr/>
        <p:txBody>
          <a:bodyPr/>
          <a:lstStyle/>
          <a:p>
            <a:r>
              <a:rPr lang="en-US" dirty="0"/>
              <a:t>Virtue</a:t>
            </a:r>
          </a:p>
          <a:p>
            <a:pPr lvl="1"/>
            <a:r>
              <a:rPr lang="en-US" dirty="0"/>
              <a:t>4 cardinal virtues</a:t>
            </a:r>
          </a:p>
          <a:p>
            <a:endParaRPr lang="en-US" dirty="0"/>
          </a:p>
          <a:p>
            <a:r>
              <a:rPr lang="en-US" dirty="0"/>
              <a:t>Rights and Duties</a:t>
            </a:r>
          </a:p>
          <a:p>
            <a:pPr lvl="1"/>
            <a:r>
              <a:rPr lang="en-US" dirty="0"/>
              <a:t>Deontological</a:t>
            </a:r>
          </a:p>
          <a:p>
            <a:pPr lvl="1"/>
            <a:endParaRPr lang="en-US" dirty="0"/>
          </a:p>
          <a:p>
            <a:r>
              <a:rPr lang="en-US" dirty="0"/>
              <a:t>Consequences</a:t>
            </a:r>
          </a:p>
          <a:p>
            <a:pPr lvl="1"/>
            <a:r>
              <a:rPr lang="en-US" dirty="0"/>
              <a:t>Utilitarianism</a:t>
            </a:r>
          </a:p>
        </p:txBody>
      </p:sp>
      <p:sp>
        <p:nvSpPr>
          <p:cNvPr id="4" name="Picture Placeholder 3">
            <a:extLst>
              <a:ext uri="{FF2B5EF4-FFF2-40B4-BE49-F238E27FC236}">
                <a16:creationId xmlns:a16="http://schemas.microsoft.com/office/drawing/2014/main" id="{3EB15D83-6D38-224A-A066-18468EF8365C}"/>
              </a:ext>
            </a:extLst>
          </p:cNvPr>
          <p:cNvSpPr>
            <a:spLocks noGrp="1"/>
          </p:cNvSpPr>
          <p:nvPr>
            <p:ph type="pic" sz="quarter" idx="14"/>
          </p:nvPr>
        </p:nvSpPr>
        <p:spPr/>
      </p:sp>
      <p:pic>
        <p:nvPicPr>
          <p:cNvPr id="1026" name="Picture 2">
            <a:extLst>
              <a:ext uri="{FF2B5EF4-FFF2-40B4-BE49-F238E27FC236}">
                <a16:creationId xmlns:a16="http://schemas.microsoft.com/office/drawing/2014/main" id="{DA2F98A5-9A76-8547-8CAB-A74F2E707E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9674" y="1954213"/>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9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539-DF96-6244-939D-D86B49B3BB46}"/>
              </a:ext>
            </a:extLst>
          </p:cNvPr>
          <p:cNvSpPr>
            <a:spLocks noGrp="1"/>
          </p:cNvSpPr>
          <p:nvPr>
            <p:ph type="ctrTitle"/>
          </p:nvPr>
        </p:nvSpPr>
        <p:spPr/>
        <p:txBody>
          <a:bodyPr/>
          <a:lstStyle/>
          <a:p>
            <a:r>
              <a:rPr lang="en-US" dirty="0"/>
              <a:t>Virtue Ethics regenerated</a:t>
            </a:r>
            <a:br>
              <a:rPr lang="en-US" dirty="0"/>
            </a:br>
            <a:r>
              <a:rPr lang="en-US" dirty="0"/>
              <a:t>              </a:t>
            </a:r>
            <a:r>
              <a:rPr lang="en-US" sz="3000" dirty="0">
                <a:solidFill>
                  <a:schemeClr val="accent1"/>
                </a:solidFill>
              </a:rPr>
              <a:t>Am I a Good Man Clara?</a:t>
            </a:r>
          </a:p>
        </p:txBody>
      </p:sp>
      <p:pic>
        <p:nvPicPr>
          <p:cNvPr id="6146" name="Picture 2">
            <a:extLst>
              <a:ext uri="{FF2B5EF4-FFF2-40B4-BE49-F238E27FC236}">
                <a16:creationId xmlns:a16="http://schemas.microsoft.com/office/drawing/2014/main" id="{0BC855A0-C7E6-1645-AA6B-A0B209E785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4716" y="2105851"/>
            <a:ext cx="6906126" cy="3891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18D7F4-3B5D-1048-A947-9B218EE1327C}"/>
              </a:ext>
            </a:extLst>
          </p:cNvPr>
          <p:cNvSpPr txBox="1"/>
          <p:nvPr/>
        </p:nvSpPr>
        <p:spPr>
          <a:xfrm>
            <a:off x="7600938" y="5997741"/>
            <a:ext cx="420308" cy="184666"/>
          </a:xfrm>
          <a:prstGeom prst="rect">
            <a:avLst/>
          </a:prstGeom>
          <a:noFill/>
        </p:spPr>
        <p:txBody>
          <a:bodyPr wrap="none" rtlCol="0">
            <a:spAutoFit/>
          </a:bodyPr>
          <a:lstStyle/>
          <a:p>
            <a:r>
              <a:rPr lang="en-US" sz="600" dirty="0"/>
              <a:t>© BBC</a:t>
            </a:r>
          </a:p>
        </p:txBody>
      </p:sp>
    </p:spTree>
    <p:extLst>
      <p:ext uri="{BB962C8B-B14F-4D97-AF65-F5344CB8AC3E}">
        <p14:creationId xmlns:p14="http://schemas.microsoft.com/office/powerpoint/2010/main" val="424889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B880-60E5-2247-9671-3777A2900B26}"/>
              </a:ext>
            </a:extLst>
          </p:cNvPr>
          <p:cNvSpPr>
            <a:spLocks noGrp="1"/>
          </p:cNvSpPr>
          <p:nvPr>
            <p:ph type="ctrTitle"/>
          </p:nvPr>
        </p:nvSpPr>
        <p:spPr/>
        <p:txBody>
          <a:bodyPr/>
          <a:lstStyle/>
          <a:p>
            <a:r>
              <a:rPr lang="en-US" dirty="0"/>
              <a:t>Modern Stoicism</a:t>
            </a:r>
          </a:p>
        </p:txBody>
      </p:sp>
      <p:sp>
        <p:nvSpPr>
          <p:cNvPr id="3" name="Text Placeholder 2">
            <a:extLst>
              <a:ext uri="{FF2B5EF4-FFF2-40B4-BE49-F238E27FC236}">
                <a16:creationId xmlns:a16="http://schemas.microsoft.com/office/drawing/2014/main" id="{4639AF44-ED4F-254A-8544-6C711EC8EB3D}"/>
              </a:ext>
            </a:extLst>
          </p:cNvPr>
          <p:cNvSpPr>
            <a:spLocks noGrp="1"/>
          </p:cNvSpPr>
          <p:nvPr>
            <p:ph type="body" sz="quarter" idx="13"/>
          </p:nvPr>
        </p:nvSpPr>
        <p:spPr>
          <a:xfrm>
            <a:off x="778813" y="1568669"/>
            <a:ext cx="3700060" cy="1228319"/>
          </a:xfrm>
        </p:spPr>
        <p:txBody>
          <a:bodyPr/>
          <a:lstStyle/>
          <a:p>
            <a:pPr marL="0" indent="0">
              <a:buNone/>
            </a:pPr>
            <a:r>
              <a:rPr lang="en-US" dirty="0"/>
              <a:t>“Spend no more time asking how to be a good man. Be one!”</a:t>
            </a:r>
          </a:p>
          <a:p>
            <a:endParaRPr lang="en-US" dirty="0"/>
          </a:p>
          <a:p>
            <a:endParaRPr lang="en-US" dirty="0"/>
          </a:p>
        </p:txBody>
      </p:sp>
      <p:pic>
        <p:nvPicPr>
          <p:cNvPr id="8" name="Picture 7" descr="A group of people sitting in a room with a sign on the wall&#10;&#10;Description automatically generated with low confidence">
            <a:extLst>
              <a:ext uri="{FF2B5EF4-FFF2-40B4-BE49-F238E27FC236}">
                <a16:creationId xmlns:a16="http://schemas.microsoft.com/office/drawing/2014/main" id="{247BA8BF-B41C-F44E-B84B-68802C0C99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813" y="3429000"/>
            <a:ext cx="5049361" cy="2545976"/>
          </a:xfrm>
          <a:prstGeom prst="rect">
            <a:avLst/>
          </a:prstGeom>
        </p:spPr>
      </p:pic>
      <p:pic>
        <p:nvPicPr>
          <p:cNvPr id="11" name="Picture 6">
            <a:extLst>
              <a:ext uri="{FF2B5EF4-FFF2-40B4-BE49-F238E27FC236}">
                <a16:creationId xmlns:a16="http://schemas.microsoft.com/office/drawing/2014/main" id="{896410FD-CBC9-5148-BDB6-FB68326576B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2283" y="3429000"/>
            <a:ext cx="1697317" cy="2545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rren Brown poster, Belfast (May 2018) © Albert Bridge cc-by-sa/2.0 ::  Geograph Ireland">
            <a:extLst>
              <a:ext uri="{FF2B5EF4-FFF2-40B4-BE49-F238E27FC236}">
                <a16:creationId xmlns:a16="http://schemas.microsoft.com/office/drawing/2014/main" id="{6EB071F7-84E0-034F-8A4E-D64EE9D72F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880082"/>
            <a:ext cx="3700060"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A3BA54-C922-E440-93C4-6F864D44C79D}"/>
              </a:ext>
            </a:extLst>
          </p:cNvPr>
          <p:cNvSpPr txBox="1"/>
          <p:nvPr/>
        </p:nvSpPr>
        <p:spPr>
          <a:xfrm>
            <a:off x="6813159" y="3204182"/>
            <a:ext cx="1552028" cy="184666"/>
          </a:xfrm>
          <a:prstGeom prst="rect">
            <a:avLst/>
          </a:prstGeom>
          <a:noFill/>
        </p:spPr>
        <p:txBody>
          <a:bodyPr wrap="none" rtlCol="0">
            <a:spAutoFit/>
          </a:bodyPr>
          <a:lstStyle/>
          <a:p>
            <a:r>
              <a:rPr lang="en-US" sz="600" dirty="0"/>
              <a:t>https://</a:t>
            </a:r>
            <a:r>
              <a:rPr lang="en-US" sz="600" dirty="0" err="1"/>
              <a:t>www.geograph.ie</a:t>
            </a:r>
            <a:r>
              <a:rPr lang="en-US" sz="600" dirty="0"/>
              <a:t>/photo/5780580</a:t>
            </a:r>
          </a:p>
        </p:txBody>
      </p:sp>
      <p:sp>
        <p:nvSpPr>
          <p:cNvPr id="5" name="TextBox 4">
            <a:extLst>
              <a:ext uri="{FF2B5EF4-FFF2-40B4-BE49-F238E27FC236}">
                <a16:creationId xmlns:a16="http://schemas.microsoft.com/office/drawing/2014/main" id="{B7C53818-A0A9-434B-B1F0-17F0EA4285E7}"/>
              </a:ext>
            </a:extLst>
          </p:cNvPr>
          <p:cNvSpPr txBox="1"/>
          <p:nvPr/>
        </p:nvSpPr>
        <p:spPr>
          <a:xfrm>
            <a:off x="5472779" y="5978810"/>
            <a:ext cx="420308" cy="184666"/>
          </a:xfrm>
          <a:prstGeom prst="rect">
            <a:avLst/>
          </a:prstGeom>
          <a:noFill/>
        </p:spPr>
        <p:txBody>
          <a:bodyPr wrap="none" rtlCol="0">
            <a:spAutoFit/>
          </a:bodyPr>
          <a:lstStyle/>
          <a:p>
            <a:r>
              <a:rPr lang="en-GB" sz="600" dirty="0"/>
              <a:t>© BBC</a:t>
            </a:r>
            <a:endParaRPr lang="en-US" sz="600" dirty="0"/>
          </a:p>
        </p:txBody>
      </p:sp>
      <p:sp>
        <p:nvSpPr>
          <p:cNvPr id="6" name="TextBox 5">
            <a:extLst>
              <a:ext uri="{FF2B5EF4-FFF2-40B4-BE49-F238E27FC236}">
                <a16:creationId xmlns:a16="http://schemas.microsoft.com/office/drawing/2014/main" id="{73CD6BC9-A560-424F-8AB9-BA17828507BD}"/>
              </a:ext>
            </a:extLst>
          </p:cNvPr>
          <p:cNvSpPr txBox="1"/>
          <p:nvPr/>
        </p:nvSpPr>
        <p:spPr>
          <a:xfrm>
            <a:off x="7589173" y="5974976"/>
            <a:ext cx="708848" cy="184666"/>
          </a:xfrm>
          <a:prstGeom prst="rect">
            <a:avLst/>
          </a:prstGeom>
          <a:noFill/>
        </p:spPr>
        <p:txBody>
          <a:bodyPr wrap="none" rtlCol="0">
            <a:spAutoFit/>
          </a:bodyPr>
          <a:lstStyle/>
          <a:p>
            <a:r>
              <a:rPr lang="en-GB" sz="600" dirty="0"/>
              <a:t>© Albert Bridge</a:t>
            </a:r>
            <a:endParaRPr lang="en-US" sz="600" dirty="0"/>
          </a:p>
        </p:txBody>
      </p:sp>
    </p:spTree>
    <p:extLst>
      <p:ext uri="{BB962C8B-B14F-4D97-AF65-F5344CB8AC3E}">
        <p14:creationId xmlns:p14="http://schemas.microsoft.com/office/powerpoint/2010/main" val="3233248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89D7-4BE3-4847-BE62-830A5BD1F7F3}"/>
              </a:ext>
            </a:extLst>
          </p:cNvPr>
          <p:cNvSpPr>
            <a:spLocks noGrp="1"/>
          </p:cNvSpPr>
          <p:nvPr>
            <p:ph type="ctrTitle"/>
          </p:nvPr>
        </p:nvSpPr>
        <p:spPr/>
        <p:txBody>
          <a:bodyPr/>
          <a:lstStyle/>
          <a:p>
            <a:r>
              <a:rPr lang="en-US" dirty="0"/>
              <a:t>The Good Place</a:t>
            </a:r>
          </a:p>
        </p:txBody>
      </p:sp>
      <p:sp>
        <p:nvSpPr>
          <p:cNvPr id="3" name="Text Placeholder 2">
            <a:extLst>
              <a:ext uri="{FF2B5EF4-FFF2-40B4-BE49-F238E27FC236}">
                <a16:creationId xmlns:a16="http://schemas.microsoft.com/office/drawing/2014/main" id="{68800D83-C68B-E343-91D0-8F5E39E93FD4}"/>
              </a:ext>
            </a:extLst>
          </p:cNvPr>
          <p:cNvSpPr>
            <a:spLocks noGrp="1"/>
          </p:cNvSpPr>
          <p:nvPr>
            <p:ph type="body" sz="quarter" idx="13"/>
          </p:nvPr>
        </p:nvSpPr>
        <p:spPr/>
        <p:txBody>
          <a:bodyPr/>
          <a:lstStyle/>
          <a:p>
            <a:endParaRPr lang="en-US"/>
          </a:p>
        </p:txBody>
      </p:sp>
      <p:sp>
        <p:nvSpPr>
          <p:cNvPr id="4" name="Picture Placeholder 3">
            <a:extLst>
              <a:ext uri="{FF2B5EF4-FFF2-40B4-BE49-F238E27FC236}">
                <a16:creationId xmlns:a16="http://schemas.microsoft.com/office/drawing/2014/main" id="{F06E4031-24EB-234A-AE3E-C9937EA9ADEA}"/>
              </a:ext>
            </a:extLst>
          </p:cNvPr>
          <p:cNvSpPr>
            <a:spLocks noGrp="1"/>
          </p:cNvSpPr>
          <p:nvPr>
            <p:ph type="pic" sz="quarter" idx="14"/>
          </p:nvPr>
        </p:nvSpPr>
        <p:spPr/>
      </p:sp>
      <p:pic>
        <p:nvPicPr>
          <p:cNvPr id="1026" name="Picture 2" descr="THE GOOD PLACE -- Pictured: &quot;The Good Place&quot; Key Art -- (Photo by: NBCUniversal)">
            <a:extLst>
              <a:ext uri="{FF2B5EF4-FFF2-40B4-BE49-F238E27FC236}">
                <a16:creationId xmlns:a16="http://schemas.microsoft.com/office/drawing/2014/main" id="{53E1F967-7F09-7040-9FE6-9FC68A2623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9277" y="1708743"/>
            <a:ext cx="7481142" cy="42120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C98BA7-7259-FC4D-B165-C78A4DAEBBE6}"/>
              </a:ext>
            </a:extLst>
          </p:cNvPr>
          <p:cNvSpPr txBox="1"/>
          <p:nvPr/>
        </p:nvSpPr>
        <p:spPr>
          <a:xfrm>
            <a:off x="7654702" y="5920782"/>
            <a:ext cx="745717" cy="184666"/>
          </a:xfrm>
          <a:prstGeom prst="rect">
            <a:avLst/>
          </a:prstGeom>
          <a:noFill/>
        </p:spPr>
        <p:txBody>
          <a:bodyPr wrap="none" rtlCol="0">
            <a:spAutoFit/>
          </a:bodyPr>
          <a:lstStyle/>
          <a:p>
            <a:r>
              <a:rPr lang="en-GB" sz="600" dirty="0"/>
              <a:t>© </a:t>
            </a:r>
            <a:r>
              <a:rPr lang="en-GB" sz="600" dirty="0" err="1"/>
              <a:t>Express.co.uk</a:t>
            </a:r>
            <a:endParaRPr lang="en-US" sz="600" dirty="0"/>
          </a:p>
        </p:txBody>
      </p:sp>
    </p:spTree>
    <p:extLst>
      <p:ext uri="{BB962C8B-B14F-4D97-AF65-F5344CB8AC3E}">
        <p14:creationId xmlns:p14="http://schemas.microsoft.com/office/powerpoint/2010/main" val="203476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altLang="en-US" dirty="0"/>
              <a:t>Ground rules</a:t>
            </a:r>
            <a:endParaRPr lang="en-GB" dirty="0"/>
          </a:p>
        </p:txBody>
      </p:sp>
      <p:sp>
        <p:nvSpPr>
          <p:cNvPr id="3" name="Text Placeholder 2"/>
          <p:cNvSpPr>
            <a:spLocks noGrp="1"/>
          </p:cNvSpPr>
          <p:nvPr>
            <p:ph type="body" sz="quarter" idx="13"/>
          </p:nvPr>
        </p:nvSpPr>
        <p:spPr>
          <a:xfrm>
            <a:off x="628650" y="1781175"/>
            <a:ext cx="8200697" cy="3720663"/>
          </a:xfrm>
        </p:spPr>
        <p:txBody>
          <a:bodyPr/>
          <a:lstStyle/>
          <a:p>
            <a:pPr>
              <a:spcBef>
                <a:spcPts val="800"/>
              </a:spcBef>
              <a:spcAft>
                <a:spcPts val="1425"/>
              </a:spcAft>
              <a:buClr>
                <a:schemeClr val="tx1"/>
              </a:buClr>
              <a:buSzPct val="100000"/>
            </a:pPr>
            <a:r>
              <a:rPr lang="en-US" altLang="en-US" dirty="0"/>
              <a:t>Time – please be prompt returning from breaks</a:t>
            </a:r>
          </a:p>
          <a:p>
            <a:pPr>
              <a:spcBef>
                <a:spcPts val="800"/>
              </a:spcBef>
              <a:spcAft>
                <a:spcPts val="1425"/>
              </a:spcAft>
              <a:buClr>
                <a:schemeClr val="tx1"/>
              </a:buClr>
              <a:buSzPct val="100000"/>
            </a:pPr>
            <a:r>
              <a:rPr lang="en-US" altLang="en-US" dirty="0"/>
              <a:t>Mute yourself</a:t>
            </a:r>
          </a:p>
          <a:p>
            <a:pPr>
              <a:spcBef>
                <a:spcPts val="800"/>
              </a:spcBef>
              <a:spcAft>
                <a:spcPts val="1425"/>
              </a:spcAft>
              <a:buClr>
                <a:schemeClr val="tx1"/>
              </a:buClr>
              <a:buSzPct val="100000"/>
            </a:pPr>
            <a:r>
              <a:rPr lang="en-US" altLang="en-US" dirty="0"/>
              <a:t>Videos on where possible</a:t>
            </a:r>
          </a:p>
          <a:p>
            <a:pPr>
              <a:spcBef>
                <a:spcPts val="800"/>
              </a:spcBef>
              <a:spcAft>
                <a:spcPts val="1425"/>
              </a:spcAft>
              <a:buClr>
                <a:schemeClr val="tx1"/>
              </a:buClr>
              <a:buSzPct val="100000"/>
            </a:pPr>
            <a:r>
              <a:rPr lang="en-US" altLang="en-US" dirty="0"/>
              <a:t>Confidentiality</a:t>
            </a:r>
          </a:p>
          <a:p>
            <a:pPr>
              <a:spcBef>
                <a:spcPts val="800"/>
              </a:spcBef>
              <a:spcAft>
                <a:spcPts val="1425"/>
              </a:spcAft>
              <a:buClr>
                <a:schemeClr val="tx1"/>
              </a:buClr>
              <a:buSzPct val="100000"/>
            </a:pPr>
            <a:r>
              <a:rPr lang="en-US" altLang="en-US" dirty="0"/>
              <a:t>Respect</a:t>
            </a:r>
          </a:p>
          <a:p>
            <a:pPr>
              <a:spcBef>
                <a:spcPts val="800"/>
              </a:spcBef>
              <a:spcAft>
                <a:spcPts val="1425"/>
              </a:spcAft>
              <a:buClr>
                <a:schemeClr val="tx1"/>
              </a:buClr>
              <a:buSzPct val="100000"/>
            </a:pPr>
            <a:r>
              <a:rPr lang="en-US" altLang="en-US" dirty="0"/>
              <a:t>Please put questions in the chat as we go</a:t>
            </a:r>
          </a:p>
          <a:p>
            <a:pPr>
              <a:defRPr/>
            </a:pPr>
            <a:endParaRPr lang="en-GB" dirty="0"/>
          </a:p>
          <a:p>
            <a:pPr marL="0" indent="0">
              <a:buNone/>
            </a:pPr>
            <a:endParaRPr lang="en-GB" dirty="0"/>
          </a:p>
        </p:txBody>
      </p:sp>
    </p:spTree>
    <p:extLst>
      <p:ext uri="{BB962C8B-B14F-4D97-AF65-F5344CB8AC3E}">
        <p14:creationId xmlns:p14="http://schemas.microsoft.com/office/powerpoint/2010/main" val="120087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0E74-0020-3741-A7FB-20C1AA54F759}"/>
              </a:ext>
            </a:extLst>
          </p:cNvPr>
          <p:cNvSpPr>
            <a:spLocks noGrp="1"/>
          </p:cNvSpPr>
          <p:nvPr>
            <p:ph type="ctrTitle"/>
          </p:nvPr>
        </p:nvSpPr>
        <p:spPr/>
        <p:txBody>
          <a:bodyPr/>
          <a:lstStyle/>
          <a:p>
            <a:r>
              <a:rPr lang="en-US" dirty="0"/>
              <a:t>How to live ethically in a pandemic</a:t>
            </a:r>
          </a:p>
        </p:txBody>
      </p:sp>
      <p:sp>
        <p:nvSpPr>
          <p:cNvPr id="3" name="Text Placeholder 2">
            <a:extLst>
              <a:ext uri="{FF2B5EF4-FFF2-40B4-BE49-F238E27FC236}">
                <a16:creationId xmlns:a16="http://schemas.microsoft.com/office/drawing/2014/main" id="{0089B979-26AE-9945-B691-1CD46713E327}"/>
              </a:ext>
            </a:extLst>
          </p:cNvPr>
          <p:cNvSpPr>
            <a:spLocks noGrp="1"/>
          </p:cNvSpPr>
          <p:nvPr>
            <p:ph type="body" sz="quarter" idx="13"/>
          </p:nvPr>
        </p:nvSpPr>
        <p:spPr/>
        <p:txBody>
          <a:bodyPr/>
          <a:lstStyle/>
          <a:p>
            <a:r>
              <a:rPr lang="en-US" dirty="0"/>
              <a:t>Virtue</a:t>
            </a:r>
          </a:p>
          <a:p>
            <a:pPr lvl="1"/>
            <a:r>
              <a:rPr lang="en-US" dirty="0"/>
              <a:t>4 cardinal virtues</a:t>
            </a:r>
          </a:p>
          <a:p>
            <a:endParaRPr lang="en-US" dirty="0"/>
          </a:p>
          <a:p>
            <a:r>
              <a:rPr lang="en-US" dirty="0"/>
              <a:t>Rights and Duties</a:t>
            </a:r>
          </a:p>
          <a:p>
            <a:pPr lvl="1"/>
            <a:r>
              <a:rPr lang="en-US" dirty="0"/>
              <a:t>Deontological</a:t>
            </a:r>
          </a:p>
          <a:p>
            <a:pPr lvl="1"/>
            <a:endParaRPr lang="en-US" dirty="0"/>
          </a:p>
          <a:p>
            <a:r>
              <a:rPr lang="en-US" dirty="0"/>
              <a:t>Consequences</a:t>
            </a:r>
          </a:p>
          <a:p>
            <a:pPr lvl="1"/>
            <a:r>
              <a:rPr lang="en-US" dirty="0"/>
              <a:t>Utilitarianism</a:t>
            </a:r>
          </a:p>
        </p:txBody>
      </p:sp>
      <p:sp>
        <p:nvSpPr>
          <p:cNvPr id="4" name="Picture Placeholder 3">
            <a:extLst>
              <a:ext uri="{FF2B5EF4-FFF2-40B4-BE49-F238E27FC236}">
                <a16:creationId xmlns:a16="http://schemas.microsoft.com/office/drawing/2014/main" id="{3EB15D83-6D38-224A-A066-18468EF8365C}"/>
              </a:ext>
            </a:extLst>
          </p:cNvPr>
          <p:cNvSpPr>
            <a:spLocks noGrp="1"/>
          </p:cNvSpPr>
          <p:nvPr>
            <p:ph type="pic" sz="quarter" idx="14"/>
          </p:nvPr>
        </p:nvSpPr>
        <p:spPr/>
      </p:sp>
      <p:pic>
        <p:nvPicPr>
          <p:cNvPr id="1026" name="Picture 2">
            <a:extLst>
              <a:ext uri="{FF2B5EF4-FFF2-40B4-BE49-F238E27FC236}">
                <a16:creationId xmlns:a16="http://schemas.microsoft.com/office/drawing/2014/main" id="{DA2F98A5-9A76-8547-8CAB-A74F2E707E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9674" y="1954213"/>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2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7677"/>
            <a:ext cx="7772400" cy="679449"/>
          </a:xfrm>
        </p:spPr>
        <p:txBody>
          <a:bodyPr/>
          <a:lstStyle/>
          <a:p>
            <a:r>
              <a:rPr lang="en-GB" altLang="en-US" dirty="0"/>
              <a:t>Break</a:t>
            </a:r>
            <a:endParaRPr lang="en-GB" dirty="0"/>
          </a:p>
        </p:txBody>
      </p:sp>
      <p:pic>
        <p:nvPicPr>
          <p:cNvPr id="5" name="Picture 7" descr="http://3.bp.blogspot.com/-xmdtm7eqiyA/T6JhjbgqPsI/AAAAAAAAAEc/551Sdv88MS8/s1600/Tea_for_Two_pain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6415" y="1222376"/>
            <a:ext cx="6040711" cy="482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294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B89-00CE-A342-9CF9-553B040B1F59}"/>
              </a:ext>
            </a:extLst>
          </p:cNvPr>
          <p:cNvSpPr>
            <a:spLocks noGrp="1"/>
          </p:cNvSpPr>
          <p:nvPr>
            <p:ph type="ctrTitle"/>
          </p:nvPr>
        </p:nvSpPr>
        <p:spPr>
          <a:xfrm>
            <a:off x="457200" y="655201"/>
            <a:ext cx="8485188" cy="679449"/>
          </a:xfrm>
        </p:spPr>
        <p:txBody>
          <a:bodyPr/>
          <a:lstStyle/>
          <a:p>
            <a:r>
              <a:rPr lang="en-US" sz="3200" dirty="0"/>
              <a:t>Activity! Should we have to carry COVID passports?</a:t>
            </a:r>
          </a:p>
        </p:txBody>
      </p:sp>
      <p:sp>
        <p:nvSpPr>
          <p:cNvPr id="3" name="Text Placeholder 2">
            <a:extLst>
              <a:ext uri="{FF2B5EF4-FFF2-40B4-BE49-F238E27FC236}">
                <a16:creationId xmlns:a16="http://schemas.microsoft.com/office/drawing/2014/main" id="{8D32F903-6E65-5B4D-BBFF-41A794D96F9E}"/>
              </a:ext>
            </a:extLst>
          </p:cNvPr>
          <p:cNvSpPr>
            <a:spLocks noGrp="1"/>
          </p:cNvSpPr>
          <p:nvPr>
            <p:ph type="body" sz="quarter" idx="13"/>
          </p:nvPr>
        </p:nvSpPr>
        <p:spPr>
          <a:xfrm>
            <a:off x="252412" y="1961505"/>
            <a:ext cx="5359494" cy="3720663"/>
          </a:xfrm>
        </p:spPr>
        <p:txBody>
          <a:bodyPr>
            <a:normAutofit fontScale="92500" lnSpcReduction="10000"/>
          </a:bodyPr>
          <a:lstStyle/>
          <a:p>
            <a:r>
              <a:rPr lang="en-US" dirty="0"/>
              <a:t>Split into teams – 20 minutes</a:t>
            </a:r>
          </a:p>
          <a:p>
            <a:pPr lvl="1"/>
            <a:r>
              <a:rPr lang="en-US" dirty="0"/>
              <a:t>Team 1 – Virtues</a:t>
            </a:r>
          </a:p>
          <a:p>
            <a:pPr lvl="1"/>
            <a:r>
              <a:rPr lang="en-US" dirty="0"/>
              <a:t>Team 2 – Duties</a:t>
            </a:r>
          </a:p>
          <a:p>
            <a:pPr lvl="1"/>
            <a:r>
              <a:rPr lang="en-US" dirty="0"/>
              <a:t>Team 3 – Consequences</a:t>
            </a:r>
          </a:p>
          <a:p>
            <a:pPr lvl="1"/>
            <a:endParaRPr lang="en-US" dirty="0"/>
          </a:p>
          <a:p>
            <a:r>
              <a:rPr lang="en-US" dirty="0"/>
              <a:t>Each team 5-minute presentation:</a:t>
            </a:r>
          </a:p>
          <a:p>
            <a:pPr lvl="1"/>
            <a:r>
              <a:rPr lang="en-US" dirty="0"/>
              <a:t>Arguments for and against</a:t>
            </a:r>
          </a:p>
          <a:p>
            <a:pPr lvl="1"/>
            <a:r>
              <a:rPr lang="en-US" dirty="0"/>
              <a:t>A conclusion</a:t>
            </a:r>
          </a:p>
          <a:p>
            <a:pPr lvl="1"/>
            <a:r>
              <a:rPr lang="en-US" dirty="0"/>
              <a:t>Strengths and weaknesses of this ethical system</a:t>
            </a:r>
          </a:p>
        </p:txBody>
      </p:sp>
      <p:pic>
        <p:nvPicPr>
          <p:cNvPr id="8" name="Picture 7" descr="A picture containing text, person, holding, hand&#10;&#10;Description automatically generated">
            <a:extLst>
              <a:ext uri="{FF2B5EF4-FFF2-40B4-BE49-F238E27FC236}">
                <a16:creationId xmlns:a16="http://schemas.microsoft.com/office/drawing/2014/main" id="{1C1699AF-ABBB-F444-9023-AD0FE0758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8776" y="1319952"/>
            <a:ext cx="2992812" cy="4533532"/>
          </a:xfrm>
          <a:prstGeom prst="rect">
            <a:avLst/>
          </a:prstGeom>
        </p:spPr>
      </p:pic>
      <p:sp>
        <p:nvSpPr>
          <p:cNvPr id="10" name="TextBox 9">
            <a:extLst>
              <a:ext uri="{FF2B5EF4-FFF2-40B4-BE49-F238E27FC236}">
                <a16:creationId xmlns:a16="http://schemas.microsoft.com/office/drawing/2014/main" id="{7737C417-DEA0-0548-A3D8-74A3E55FD8A7}"/>
              </a:ext>
            </a:extLst>
          </p:cNvPr>
          <p:cNvSpPr txBox="1"/>
          <p:nvPr/>
        </p:nvSpPr>
        <p:spPr>
          <a:xfrm>
            <a:off x="8389031" y="5853484"/>
            <a:ext cx="553357" cy="184666"/>
          </a:xfrm>
          <a:prstGeom prst="rect">
            <a:avLst/>
          </a:prstGeom>
          <a:noFill/>
        </p:spPr>
        <p:txBody>
          <a:bodyPr wrap="none" rtlCol="0">
            <a:spAutoFit/>
          </a:bodyPr>
          <a:lstStyle/>
          <a:p>
            <a:r>
              <a:rPr lang="en-US" sz="600" dirty="0"/>
              <a:t>© The Sun</a:t>
            </a:r>
          </a:p>
        </p:txBody>
      </p:sp>
    </p:spTree>
    <p:extLst>
      <p:ext uri="{BB962C8B-B14F-4D97-AF65-F5344CB8AC3E}">
        <p14:creationId xmlns:p14="http://schemas.microsoft.com/office/powerpoint/2010/main" val="1012505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B89-00CE-A342-9CF9-553B040B1F59}"/>
              </a:ext>
            </a:extLst>
          </p:cNvPr>
          <p:cNvSpPr>
            <a:spLocks noGrp="1"/>
          </p:cNvSpPr>
          <p:nvPr>
            <p:ph type="ctrTitle"/>
          </p:nvPr>
        </p:nvSpPr>
        <p:spPr>
          <a:xfrm>
            <a:off x="457200" y="655201"/>
            <a:ext cx="8485188" cy="679449"/>
          </a:xfrm>
        </p:spPr>
        <p:txBody>
          <a:bodyPr/>
          <a:lstStyle/>
          <a:p>
            <a:r>
              <a:rPr lang="en-US" sz="3200" dirty="0"/>
              <a:t>Presentations</a:t>
            </a:r>
          </a:p>
        </p:txBody>
      </p:sp>
      <p:sp>
        <p:nvSpPr>
          <p:cNvPr id="3" name="Text Placeholder 2">
            <a:extLst>
              <a:ext uri="{FF2B5EF4-FFF2-40B4-BE49-F238E27FC236}">
                <a16:creationId xmlns:a16="http://schemas.microsoft.com/office/drawing/2014/main" id="{8D32F903-6E65-5B4D-BBFF-41A794D96F9E}"/>
              </a:ext>
            </a:extLst>
          </p:cNvPr>
          <p:cNvSpPr>
            <a:spLocks noGrp="1"/>
          </p:cNvSpPr>
          <p:nvPr>
            <p:ph type="body" sz="quarter" idx="13"/>
          </p:nvPr>
        </p:nvSpPr>
        <p:spPr>
          <a:xfrm>
            <a:off x="252412" y="1733735"/>
            <a:ext cx="5359494" cy="3720663"/>
          </a:xfrm>
        </p:spPr>
        <p:txBody>
          <a:bodyPr/>
          <a:lstStyle/>
          <a:p>
            <a:r>
              <a:rPr lang="en-US" dirty="0"/>
              <a:t>Team 1 – Virtues</a:t>
            </a:r>
          </a:p>
          <a:p>
            <a:r>
              <a:rPr lang="en-US" dirty="0"/>
              <a:t>Team 2 – Duties</a:t>
            </a:r>
          </a:p>
          <a:p>
            <a:r>
              <a:rPr lang="en-US" dirty="0"/>
              <a:t>Team 3 – Consequences</a:t>
            </a:r>
          </a:p>
          <a:p>
            <a:endParaRPr lang="en-US" dirty="0"/>
          </a:p>
          <a:p>
            <a:pPr marL="0" indent="0">
              <a:buNone/>
            </a:pPr>
            <a:r>
              <a:rPr lang="en-US" sz="3200" dirty="0"/>
              <a:t>5-minutes:</a:t>
            </a:r>
          </a:p>
          <a:p>
            <a:r>
              <a:rPr lang="en-US" dirty="0"/>
              <a:t>Arguments for and against</a:t>
            </a:r>
          </a:p>
          <a:p>
            <a:r>
              <a:rPr lang="en-US" dirty="0"/>
              <a:t>A conclusion</a:t>
            </a:r>
          </a:p>
          <a:p>
            <a:r>
              <a:rPr lang="en-US" dirty="0"/>
              <a:t>Strengths and weaknesses of this ethical system</a:t>
            </a:r>
          </a:p>
        </p:txBody>
      </p:sp>
      <p:pic>
        <p:nvPicPr>
          <p:cNvPr id="8" name="Picture 7" descr="A picture containing text, person, holding, hand&#10;&#10;Description automatically generated">
            <a:extLst>
              <a:ext uri="{FF2B5EF4-FFF2-40B4-BE49-F238E27FC236}">
                <a16:creationId xmlns:a16="http://schemas.microsoft.com/office/drawing/2014/main" id="{1C1699AF-ABBB-F444-9023-AD0FE0758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8776" y="1319952"/>
            <a:ext cx="2992812" cy="4533532"/>
          </a:xfrm>
          <a:prstGeom prst="rect">
            <a:avLst/>
          </a:prstGeom>
        </p:spPr>
      </p:pic>
      <p:sp>
        <p:nvSpPr>
          <p:cNvPr id="10" name="TextBox 9">
            <a:extLst>
              <a:ext uri="{FF2B5EF4-FFF2-40B4-BE49-F238E27FC236}">
                <a16:creationId xmlns:a16="http://schemas.microsoft.com/office/drawing/2014/main" id="{7737C417-DEA0-0548-A3D8-74A3E55FD8A7}"/>
              </a:ext>
            </a:extLst>
          </p:cNvPr>
          <p:cNvSpPr txBox="1"/>
          <p:nvPr/>
        </p:nvSpPr>
        <p:spPr>
          <a:xfrm>
            <a:off x="8389031" y="5868028"/>
            <a:ext cx="553357" cy="184666"/>
          </a:xfrm>
          <a:prstGeom prst="rect">
            <a:avLst/>
          </a:prstGeom>
          <a:noFill/>
        </p:spPr>
        <p:txBody>
          <a:bodyPr wrap="none" rtlCol="0">
            <a:spAutoFit/>
          </a:bodyPr>
          <a:lstStyle/>
          <a:p>
            <a:r>
              <a:rPr lang="en-US" sz="600" dirty="0"/>
              <a:t>© The Sun</a:t>
            </a:r>
          </a:p>
        </p:txBody>
      </p:sp>
    </p:spTree>
    <p:extLst>
      <p:ext uri="{BB962C8B-B14F-4D97-AF65-F5344CB8AC3E}">
        <p14:creationId xmlns:p14="http://schemas.microsoft.com/office/powerpoint/2010/main" val="3151611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B146-E526-6444-9C79-1126ED6BCF49}"/>
              </a:ext>
            </a:extLst>
          </p:cNvPr>
          <p:cNvSpPr>
            <a:spLocks noGrp="1"/>
          </p:cNvSpPr>
          <p:nvPr>
            <p:ph type="ctrTitle"/>
          </p:nvPr>
        </p:nvSpPr>
        <p:spPr>
          <a:xfrm>
            <a:off x="457200" y="655201"/>
            <a:ext cx="8202706" cy="679449"/>
          </a:xfrm>
        </p:spPr>
        <p:txBody>
          <a:bodyPr/>
          <a:lstStyle/>
          <a:p>
            <a:r>
              <a:rPr lang="en-US" dirty="0"/>
              <a:t>How well was the question framed?</a:t>
            </a:r>
          </a:p>
        </p:txBody>
      </p:sp>
      <p:sp>
        <p:nvSpPr>
          <p:cNvPr id="3" name="Text Placeholder 2">
            <a:extLst>
              <a:ext uri="{FF2B5EF4-FFF2-40B4-BE49-F238E27FC236}">
                <a16:creationId xmlns:a16="http://schemas.microsoft.com/office/drawing/2014/main" id="{503ABB6F-68CB-CB40-96F9-FB9827BD9B5F}"/>
              </a:ext>
            </a:extLst>
          </p:cNvPr>
          <p:cNvSpPr>
            <a:spLocks noGrp="1"/>
          </p:cNvSpPr>
          <p:nvPr>
            <p:ph type="body" sz="quarter" idx="13"/>
          </p:nvPr>
        </p:nvSpPr>
        <p:spPr>
          <a:xfrm>
            <a:off x="457201" y="1954924"/>
            <a:ext cx="4063157" cy="3720662"/>
          </a:xfrm>
        </p:spPr>
        <p:txBody>
          <a:bodyPr/>
          <a:lstStyle/>
          <a:p>
            <a:r>
              <a:rPr lang="en-US" dirty="0"/>
              <a:t>When?</a:t>
            </a:r>
          </a:p>
          <a:p>
            <a:r>
              <a:rPr lang="en-US" dirty="0"/>
              <a:t>Where?</a:t>
            </a:r>
          </a:p>
          <a:p>
            <a:r>
              <a:rPr lang="en-US" dirty="0"/>
              <a:t>Who?</a:t>
            </a:r>
          </a:p>
          <a:p>
            <a:pPr lvl="1"/>
            <a:r>
              <a:rPr lang="en-US" dirty="0"/>
              <a:t>Are there different rules for Health Service workers (you!)?</a:t>
            </a:r>
          </a:p>
        </p:txBody>
      </p:sp>
      <p:pic>
        <p:nvPicPr>
          <p:cNvPr id="8" name="Picture 7" descr="Table&#10;&#10;Description automatically generated">
            <a:extLst>
              <a:ext uri="{FF2B5EF4-FFF2-40B4-BE49-F238E27FC236}">
                <a16:creationId xmlns:a16="http://schemas.microsoft.com/office/drawing/2014/main" id="{DCB36AB4-5598-D54F-A26B-2EDF1DC39D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6615" y="1442523"/>
            <a:ext cx="4063157" cy="4427215"/>
          </a:xfrm>
          <a:prstGeom prst="rect">
            <a:avLst/>
          </a:prstGeom>
        </p:spPr>
      </p:pic>
      <p:sp>
        <p:nvSpPr>
          <p:cNvPr id="11" name="TextBox 10">
            <a:extLst>
              <a:ext uri="{FF2B5EF4-FFF2-40B4-BE49-F238E27FC236}">
                <a16:creationId xmlns:a16="http://schemas.microsoft.com/office/drawing/2014/main" id="{6DB3DB81-02F6-BB40-917F-352A92134709}"/>
              </a:ext>
            </a:extLst>
          </p:cNvPr>
          <p:cNvSpPr txBox="1"/>
          <p:nvPr/>
        </p:nvSpPr>
        <p:spPr>
          <a:xfrm>
            <a:off x="8269097" y="5885278"/>
            <a:ext cx="553357" cy="184666"/>
          </a:xfrm>
          <a:prstGeom prst="rect">
            <a:avLst/>
          </a:prstGeom>
          <a:noFill/>
        </p:spPr>
        <p:txBody>
          <a:bodyPr wrap="none" rtlCol="0">
            <a:spAutoFit/>
          </a:bodyPr>
          <a:lstStyle/>
          <a:p>
            <a:r>
              <a:rPr lang="en-US" sz="600" dirty="0"/>
              <a:t>© The Sun</a:t>
            </a:r>
          </a:p>
        </p:txBody>
      </p:sp>
    </p:spTree>
    <p:extLst>
      <p:ext uri="{BB962C8B-B14F-4D97-AF65-F5344CB8AC3E}">
        <p14:creationId xmlns:p14="http://schemas.microsoft.com/office/powerpoint/2010/main" val="261155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A257-345A-3847-9D3D-3C546F693452}"/>
              </a:ext>
            </a:extLst>
          </p:cNvPr>
          <p:cNvSpPr>
            <a:spLocks noGrp="1"/>
          </p:cNvSpPr>
          <p:nvPr>
            <p:ph type="ctrTitle"/>
          </p:nvPr>
        </p:nvSpPr>
        <p:spPr/>
        <p:txBody>
          <a:bodyPr/>
          <a:lstStyle/>
          <a:p>
            <a:r>
              <a:rPr lang="en-US" dirty="0"/>
              <a:t>Who decides on the Virtues?</a:t>
            </a:r>
          </a:p>
        </p:txBody>
      </p:sp>
      <p:sp>
        <p:nvSpPr>
          <p:cNvPr id="3" name="Text Placeholder 2">
            <a:extLst>
              <a:ext uri="{FF2B5EF4-FFF2-40B4-BE49-F238E27FC236}">
                <a16:creationId xmlns:a16="http://schemas.microsoft.com/office/drawing/2014/main" id="{E250B6B9-87F6-DC49-B454-FBFC57BC51C1}"/>
              </a:ext>
            </a:extLst>
          </p:cNvPr>
          <p:cNvSpPr>
            <a:spLocks noGrp="1"/>
          </p:cNvSpPr>
          <p:nvPr>
            <p:ph type="body" sz="quarter" idx="13"/>
          </p:nvPr>
        </p:nvSpPr>
        <p:spPr>
          <a:xfrm>
            <a:off x="457200" y="1886836"/>
            <a:ext cx="4619297" cy="3720662"/>
          </a:xfrm>
        </p:spPr>
        <p:txBody>
          <a:bodyPr>
            <a:normAutofit/>
          </a:bodyPr>
          <a:lstStyle/>
          <a:p>
            <a:r>
              <a:rPr lang="en-US" dirty="0"/>
              <a:t>Classical eudaemonia</a:t>
            </a:r>
          </a:p>
          <a:p>
            <a:pPr lvl="1"/>
            <a:r>
              <a:rPr lang="en-US" sz="1900" dirty="0"/>
              <a:t>Aristotle – Virtue &amp; externals</a:t>
            </a:r>
          </a:p>
          <a:p>
            <a:pPr lvl="1"/>
            <a:r>
              <a:rPr lang="en-US" sz="1900" dirty="0"/>
              <a:t>Stoicism – Virtue alone</a:t>
            </a:r>
          </a:p>
          <a:p>
            <a:r>
              <a:rPr lang="en-US" dirty="0"/>
              <a:t>Buddhist </a:t>
            </a:r>
            <a:r>
              <a:rPr lang="en-US" dirty="0" err="1"/>
              <a:t>brahmavihārās</a:t>
            </a:r>
            <a:endParaRPr lang="en-US" dirty="0"/>
          </a:p>
          <a:p>
            <a:pPr lvl="1"/>
            <a:r>
              <a:rPr lang="en-US" sz="1700" dirty="0"/>
              <a:t>Loving kindness, Compassion, Empathetic joy and Equanimity</a:t>
            </a:r>
          </a:p>
          <a:p>
            <a:r>
              <a:rPr lang="en-US" dirty="0"/>
              <a:t>Christian</a:t>
            </a:r>
          </a:p>
          <a:p>
            <a:pPr lvl="1"/>
            <a:r>
              <a:rPr lang="en-US" sz="1600" dirty="0"/>
              <a:t>Faith, Hope and Charity</a:t>
            </a:r>
          </a:p>
          <a:p>
            <a:r>
              <a:rPr lang="en-US" dirty="0"/>
              <a:t>Islam</a:t>
            </a:r>
          </a:p>
          <a:p>
            <a:pPr lvl="1"/>
            <a:r>
              <a:rPr lang="en-US" sz="1800" dirty="0"/>
              <a:t>Honesty, Kindness and Charity</a:t>
            </a:r>
          </a:p>
          <a:p>
            <a:endParaRPr lang="en-US" dirty="0"/>
          </a:p>
        </p:txBody>
      </p:sp>
      <p:sp>
        <p:nvSpPr>
          <p:cNvPr id="4" name="Picture Placeholder 3">
            <a:extLst>
              <a:ext uri="{FF2B5EF4-FFF2-40B4-BE49-F238E27FC236}">
                <a16:creationId xmlns:a16="http://schemas.microsoft.com/office/drawing/2014/main" id="{C8CC36B0-ECA6-A946-8077-0A507E6F7869}"/>
              </a:ext>
            </a:extLst>
          </p:cNvPr>
          <p:cNvSpPr>
            <a:spLocks noGrp="1"/>
          </p:cNvSpPr>
          <p:nvPr>
            <p:ph type="pic" sz="quarter" idx="14"/>
          </p:nvPr>
        </p:nvSpPr>
        <p:spPr/>
      </p:sp>
      <p:pic>
        <p:nvPicPr>
          <p:cNvPr id="5" name="Picture 2">
            <a:extLst>
              <a:ext uri="{FF2B5EF4-FFF2-40B4-BE49-F238E27FC236}">
                <a16:creationId xmlns:a16="http://schemas.microsoft.com/office/drawing/2014/main" id="{4084A0F8-ED00-094C-9EA4-30D88387DE4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65"/>
          <a:stretch/>
        </p:blipFill>
        <p:spPr bwMode="auto">
          <a:xfrm>
            <a:off x="5447899" y="1886836"/>
            <a:ext cx="3443689" cy="38131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A19157-891B-E140-8097-DF19D3D0C864}"/>
              </a:ext>
            </a:extLst>
          </p:cNvPr>
          <p:cNvSpPr txBox="1"/>
          <p:nvPr/>
        </p:nvSpPr>
        <p:spPr>
          <a:xfrm>
            <a:off x="8471280" y="5675313"/>
            <a:ext cx="420308" cy="184666"/>
          </a:xfrm>
          <a:prstGeom prst="rect">
            <a:avLst/>
          </a:prstGeom>
          <a:noFill/>
        </p:spPr>
        <p:txBody>
          <a:bodyPr wrap="none" rtlCol="0">
            <a:spAutoFit/>
          </a:bodyPr>
          <a:lstStyle/>
          <a:p>
            <a:r>
              <a:rPr lang="en-US" sz="600" dirty="0"/>
              <a:t>© BBC</a:t>
            </a:r>
          </a:p>
        </p:txBody>
      </p:sp>
    </p:spTree>
    <p:extLst>
      <p:ext uri="{BB962C8B-B14F-4D97-AF65-F5344CB8AC3E}">
        <p14:creationId xmlns:p14="http://schemas.microsoft.com/office/powerpoint/2010/main" val="2814216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D6F2-A029-2746-BBB5-98B16678177C}"/>
              </a:ext>
            </a:extLst>
          </p:cNvPr>
          <p:cNvSpPr>
            <a:spLocks noGrp="1"/>
          </p:cNvSpPr>
          <p:nvPr>
            <p:ph type="ctrTitle"/>
          </p:nvPr>
        </p:nvSpPr>
        <p:spPr>
          <a:xfrm>
            <a:off x="549737" y="1446505"/>
            <a:ext cx="3307976" cy="679449"/>
          </a:xfrm>
        </p:spPr>
        <p:txBody>
          <a:bodyPr/>
          <a:lstStyle/>
          <a:p>
            <a:r>
              <a:rPr lang="en-US" dirty="0"/>
              <a:t>Only Connect</a:t>
            </a:r>
          </a:p>
        </p:txBody>
      </p:sp>
      <p:pic>
        <p:nvPicPr>
          <p:cNvPr id="4102" name="Picture 6" descr="Assisted dying backed by 87 per cent of Scots, poll shows | Scotland | The  Times">
            <a:extLst>
              <a:ext uri="{FF2B5EF4-FFF2-40B4-BE49-F238E27FC236}">
                <a16:creationId xmlns:a16="http://schemas.microsoft.com/office/drawing/2014/main" id="{E0C854AC-AD67-3E49-8131-9F0C1A320E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80212" y="994925"/>
            <a:ext cx="3993445" cy="22463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sign&#10;&#10;Description automatically generated">
            <a:extLst>
              <a:ext uri="{FF2B5EF4-FFF2-40B4-BE49-F238E27FC236}">
                <a16:creationId xmlns:a16="http://schemas.microsoft.com/office/drawing/2014/main" id="{81630B78-468A-B74F-A801-60A7BC5ED7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3862" y="3616763"/>
            <a:ext cx="1559795" cy="2461092"/>
          </a:xfrm>
          <a:prstGeom prst="rect">
            <a:avLst/>
          </a:prstGeom>
        </p:spPr>
      </p:pic>
      <p:grpSp>
        <p:nvGrpSpPr>
          <p:cNvPr id="6" name="Group 5">
            <a:extLst>
              <a:ext uri="{FF2B5EF4-FFF2-40B4-BE49-F238E27FC236}">
                <a16:creationId xmlns:a16="http://schemas.microsoft.com/office/drawing/2014/main" id="{D00E98DA-334F-F140-A66E-C2FB6E70C44C}"/>
              </a:ext>
            </a:extLst>
          </p:cNvPr>
          <p:cNvGrpSpPr/>
          <p:nvPr/>
        </p:nvGrpSpPr>
        <p:grpSpPr>
          <a:xfrm>
            <a:off x="480931" y="3554236"/>
            <a:ext cx="3518564" cy="2355622"/>
            <a:chOff x="270343" y="3558621"/>
            <a:chExt cx="3518564" cy="2355622"/>
          </a:xfrm>
        </p:grpSpPr>
        <p:pic>
          <p:nvPicPr>
            <p:cNvPr id="5122" name="Picture 2">
              <a:extLst>
                <a:ext uri="{FF2B5EF4-FFF2-40B4-BE49-F238E27FC236}">
                  <a16:creationId xmlns:a16="http://schemas.microsoft.com/office/drawing/2014/main" id="{EAF78435-C695-CB41-93A1-04DDF06516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343" y="3558621"/>
              <a:ext cx="1809575" cy="23468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0AA2D4-46ED-424A-A760-8E38F633CFDB}"/>
                </a:ext>
              </a:extLst>
            </p:cNvPr>
            <p:cNvSpPr txBox="1"/>
            <p:nvPr/>
          </p:nvSpPr>
          <p:spPr>
            <a:xfrm>
              <a:off x="2011111" y="3594902"/>
              <a:ext cx="1777796" cy="2308324"/>
            </a:xfrm>
            <a:prstGeom prst="rect">
              <a:avLst/>
            </a:prstGeom>
            <a:solidFill>
              <a:srgbClr val="670C0D"/>
            </a:solidFill>
          </p:spPr>
          <p:txBody>
            <a:bodyPr wrap="square" rtlCol="0">
              <a:spAutoFit/>
            </a:bodyPr>
            <a:lstStyle/>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HUMANAE</a:t>
              </a:r>
            </a:p>
            <a:p>
              <a:pPr algn="ctr"/>
              <a:r>
                <a:rPr lang="en-US" sz="2400" dirty="0">
                  <a:solidFill>
                    <a:schemeClr val="bg1"/>
                  </a:solidFill>
                  <a:latin typeface="Times New Roman" panose="02020603050405020304" pitchFamily="18" charset="0"/>
                  <a:cs typeface="Times New Roman" panose="02020603050405020304" pitchFamily="18" charset="0"/>
                </a:rPr>
                <a:t> VITAE</a:t>
              </a: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1968</a:t>
              </a: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75274A0-5CA2-4D4B-850F-00E76C45DBE2}"/>
                </a:ext>
              </a:extLst>
            </p:cNvPr>
            <p:cNvSpPr/>
            <p:nvPr/>
          </p:nvSpPr>
          <p:spPr>
            <a:xfrm>
              <a:off x="270343" y="3567391"/>
              <a:ext cx="3518564" cy="2346852"/>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F967FF2-07FA-BC45-B690-2BE29FDD2A38}"/>
              </a:ext>
            </a:extLst>
          </p:cNvPr>
          <p:cNvSpPr txBox="1"/>
          <p:nvPr/>
        </p:nvSpPr>
        <p:spPr>
          <a:xfrm>
            <a:off x="4792337" y="3241237"/>
            <a:ext cx="1159292" cy="184666"/>
          </a:xfrm>
          <a:prstGeom prst="rect">
            <a:avLst/>
          </a:prstGeom>
          <a:noFill/>
        </p:spPr>
        <p:txBody>
          <a:bodyPr wrap="none" rtlCol="0">
            <a:spAutoFit/>
          </a:bodyPr>
          <a:lstStyle/>
          <a:p>
            <a:r>
              <a:rPr lang="en-US" sz="600" dirty="0"/>
              <a:t>Rob </a:t>
            </a:r>
            <a:r>
              <a:rPr lang="en-US" sz="600" dirty="0" err="1"/>
              <a:t>Stothard</a:t>
            </a:r>
            <a:r>
              <a:rPr lang="en-US" sz="600" dirty="0"/>
              <a:t> / Getty Images</a:t>
            </a:r>
          </a:p>
        </p:txBody>
      </p:sp>
      <p:pic>
        <p:nvPicPr>
          <p:cNvPr id="5124" name="Picture 4">
            <a:extLst>
              <a:ext uri="{FF2B5EF4-FFF2-40B4-BE49-F238E27FC236}">
                <a16:creationId xmlns:a16="http://schemas.microsoft.com/office/drawing/2014/main" id="{472A3555-D913-E64E-A55B-48D9C6E837C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41431" y="3594903"/>
            <a:ext cx="2004229" cy="240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66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F529-C974-944B-97D6-E115320CBB31}"/>
              </a:ext>
            </a:extLst>
          </p:cNvPr>
          <p:cNvSpPr>
            <a:spLocks noGrp="1"/>
          </p:cNvSpPr>
          <p:nvPr>
            <p:ph type="ctrTitle"/>
          </p:nvPr>
        </p:nvSpPr>
        <p:spPr/>
        <p:txBody>
          <a:bodyPr/>
          <a:lstStyle/>
          <a:p>
            <a:r>
              <a:rPr lang="en-US" dirty="0"/>
              <a:t>Utilitarianism</a:t>
            </a:r>
            <a:br>
              <a:rPr lang="en-US" dirty="0"/>
            </a:br>
            <a:r>
              <a:rPr lang="en-US" sz="2800" dirty="0">
                <a:solidFill>
                  <a:srgbClr val="003893"/>
                </a:solidFill>
                <a:latin typeface="+mn-lt"/>
                <a:ea typeface="+mn-ea"/>
                <a:cs typeface="+mn-cs"/>
              </a:rPr>
              <a:t>Jeremy Bentham (1748 – 1832)</a:t>
            </a:r>
          </a:p>
        </p:txBody>
      </p:sp>
      <p:sp>
        <p:nvSpPr>
          <p:cNvPr id="3" name="Text Placeholder 2">
            <a:extLst>
              <a:ext uri="{FF2B5EF4-FFF2-40B4-BE49-F238E27FC236}">
                <a16:creationId xmlns:a16="http://schemas.microsoft.com/office/drawing/2014/main" id="{52D5A2FE-A3CE-0245-AFCD-57166E6F458C}"/>
              </a:ext>
            </a:extLst>
          </p:cNvPr>
          <p:cNvSpPr>
            <a:spLocks noGrp="1"/>
          </p:cNvSpPr>
          <p:nvPr>
            <p:ph type="body" sz="quarter" idx="13"/>
          </p:nvPr>
        </p:nvSpPr>
        <p:spPr>
          <a:xfrm>
            <a:off x="457202" y="1954924"/>
            <a:ext cx="4008782" cy="3720662"/>
          </a:xfrm>
        </p:spPr>
        <p:txBody>
          <a:bodyPr>
            <a:normAutofit/>
          </a:bodyPr>
          <a:lstStyle/>
          <a:p>
            <a:r>
              <a:rPr lang="en-GB" dirty="0"/>
              <a:t>‘The Greatest Happiness of the greatest number’</a:t>
            </a:r>
          </a:p>
          <a:p>
            <a:endParaRPr lang="en-GB" dirty="0"/>
          </a:p>
          <a:p>
            <a:r>
              <a:rPr lang="en-GB" dirty="0"/>
              <a:t>Hedonic Calculus</a:t>
            </a:r>
          </a:p>
          <a:p>
            <a:endParaRPr lang="en-GB" dirty="0"/>
          </a:p>
          <a:p>
            <a:r>
              <a:rPr lang="en-GB" dirty="0"/>
              <a:t>But what about Justice?</a:t>
            </a:r>
          </a:p>
          <a:p>
            <a:pPr marL="0" indent="0">
              <a:buNone/>
            </a:pPr>
            <a:endParaRPr lang="en-GB" dirty="0"/>
          </a:p>
        </p:txBody>
      </p:sp>
      <p:pic>
        <p:nvPicPr>
          <p:cNvPr id="13318" name="Picture 6">
            <a:extLst>
              <a:ext uri="{FF2B5EF4-FFF2-40B4-BE49-F238E27FC236}">
                <a16:creationId xmlns:a16="http://schemas.microsoft.com/office/drawing/2014/main" id="{3CAB852A-4200-7E4C-9452-5D3F0E504A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954924"/>
            <a:ext cx="4331206" cy="3955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E29055-FE9D-344D-B5A9-122F051F68FE}"/>
              </a:ext>
            </a:extLst>
          </p:cNvPr>
          <p:cNvSpPr txBox="1"/>
          <p:nvPr/>
        </p:nvSpPr>
        <p:spPr>
          <a:xfrm>
            <a:off x="4572000" y="5910698"/>
            <a:ext cx="1556836" cy="184666"/>
          </a:xfrm>
          <a:prstGeom prst="rect">
            <a:avLst/>
          </a:prstGeom>
          <a:noFill/>
        </p:spPr>
        <p:txBody>
          <a:bodyPr wrap="none" rtlCol="0">
            <a:spAutoFit/>
          </a:bodyPr>
          <a:lstStyle/>
          <a:p>
            <a:r>
              <a:rPr lang="en-US" sz="600" dirty="0"/>
              <a:t>By Henry William </a:t>
            </a:r>
            <a:r>
              <a:rPr lang="en-US" sz="600" dirty="0" err="1"/>
              <a:t>Pickersgill</a:t>
            </a:r>
            <a:r>
              <a:rPr lang="en-US" sz="600" dirty="0"/>
              <a:t> (died 1875)</a:t>
            </a:r>
          </a:p>
        </p:txBody>
      </p:sp>
    </p:spTree>
    <p:extLst>
      <p:ext uri="{BB962C8B-B14F-4D97-AF65-F5344CB8AC3E}">
        <p14:creationId xmlns:p14="http://schemas.microsoft.com/office/powerpoint/2010/main" val="78167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FE2C-BD66-BF49-8130-F0FACA1C2FBE}"/>
              </a:ext>
            </a:extLst>
          </p:cNvPr>
          <p:cNvSpPr>
            <a:spLocks noGrp="1"/>
          </p:cNvSpPr>
          <p:nvPr>
            <p:ph type="ctrTitle"/>
          </p:nvPr>
        </p:nvSpPr>
        <p:spPr/>
        <p:txBody>
          <a:bodyPr/>
          <a:lstStyle/>
          <a:p>
            <a:r>
              <a:rPr lang="en-US" dirty="0"/>
              <a:t>What ethical system is this?</a:t>
            </a:r>
          </a:p>
        </p:txBody>
      </p:sp>
      <p:sp>
        <p:nvSpPr>
          <p:cNvPr id="3" name="Text Placeholder 2">
            <a:extLst>
              <a:ext uri="{FF2B5EF4-FFF2-40B4-BE49-F238E27FC236}">
                <a16:creationId xmlns:a16="http://schemas.microsoft.com/office/drawing/2014/main" id="{CDF7D73D-A47D-124A-9A4A-0CCE7329DF2E}"/>
              </a:ext>
            </a:extLst>
          </p:cNvPr>
          <p:cNvSpPr>
            <a:spLocks noGrp="1"/>
          </p:cNvSpPr>
          <p:nvPr>
            <p:ph type="body" sz="quarter" idx="13"/>
          </p:nvPr>
        </p:nvSpPr>
        <p:spPr/>
        <p:txBody>
          <a:bodyPr/>
          <a:lstStyle/>
          <a:p>
            <a:endParaRPr lang="en-US" dirty="0"/>
          </a:p>
        </p:txBody>
      </p:sp>
      <p:sp>
        <p:nvSpPr>
          <p:cNvPr id="4" name="Picture Placeholder 3">
            <a:extLst>
              <a:ext uri="{FF2B5EF4-FFF2-40B4-BE49-F238E27FC236}">
                <a16:creationId xmlns:a16="http://schemas.microsoft.com/office/drawing/2014/main" id="{03EB4A80-1346-5E43-B323-BA44FA92E138}"/>
              </a:ext>
            </a:extLst>
          </p:cNvPr>
          <p:cNvSpPr>
            <a:spLocks noGrp="1"/>
          </p:cNvSpPr>
          <p:nvPr>
            <p:ph type="pic" sz="quarter" idx="14"/>
          </p:nvPr>
        </p:nvSpPr>
        <p:spPr/>
      </p:sp>
      <p:pic>
        <p:nvPicPr>
          <p:cNvPr id="5" name="Picture 4" descr="A picture containing text, person, screenshot&#10;&#10;Description automatically generated">
            <a:extLst>
              <a:ext uri="{FF2B5EF4-FFF2-40B4-BE49-F238E27FC236}">
                <a16:creationId xmlns:a16="http://schemas.microsoft.com/office/drawing/2014/main" id="{836A309F-DF1A-9E49-B700-1861622F8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8608" y="1473718"/>
            <a:ext cx="3246783" cy="4329044"/>
          </a:xfrm>
          <a:prstGeom prst="rect">
            <a:avLst/>
          </a:prstGeom>
        </p:spPr>
      </p:pic>
    </p:spTree>
    <p:extLst>
      <p:ext uri="{BB962C8B-B14F-4D97-AF65-F5344CB8AC3E}">
        <p14:creationId xmlns:p14="http://schemas.microsoft.com/office/powerpoint/2010/main" val="213187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0E74-0020-3741-A7FB-20C1AA54F759}"/>
              </a:ext>
            </a:extLst>
          </p:cNvPr>
          <p:cNvSpPr>
            <a:spLocks noGrp="1"/>
          </p:cNvSpPr>
          <p:nvPr>
            <p:ph type="ctrTitle"/>
          </p:nvPr>
        </p:nvSpPr>
        <p:spPr/>
        <p:txBody>
          <a:bodyPr/>
          <a:lstStyle/>
          <a:p>
            <a:r>
              <a:rPr lang="en-US" dirty="0"/>
              <a:t>In practice:</a:t>
            </a:r>
          </a:p>
        </p:txBody>
      </p:sp>
      <p:sp>
        <p:nvSpPr>
          <p:cNvPr id="3" name="Text Placeholder 2">
            <a:extLst>
              <a:ext uri="{FF2B5EF4-FFF2-40B4-BE49-F238E27FC236}">
                <a16:creationId xmlns:a16="http://schemas.microsoft.com/office/drawing/2014/main" id="{0089B979-26AE-9945-B691-1CD46713E327}"/>
              </a:ext>
            </a:extLst>
          </p:cNvPr>
          <p:cNvSpPr>
            <a:spLocks noGrp="1"/>
          </p:cNvSpPr>
          <p:nvPr>
            <p:ph type="body" sz="quarter" idx="13"/>
          </p:nvPr>
        </p:nvSpPr>
        <p:spPr/>
        <p:txBody>
          <a:bodyPr/>
          <a:lstStyle/>
          <a:p>
            <a:r>
              <a:rPr lang="en-US" dirty="0"/>
              <a:t>Virtue</a:t>
            </a:r>
          </a:p>
          <a:p>
            <a:pPr lvl="1"/>
            <a:r>
              <a:rPr lang="en-US" dirty="0"/>
              <a:t>4 cardinal virtues</a:t>
            </a:r>
          </a:p>
          <a:p>
            <a:endParaRPr lang="en-US" dirty="0"/>
          </a:p>
          <a:p>
            <a:r>
              <a:rPr lang="en-US" dirty="0"/>
              <a:t>Rights and Duties</a:t>
            </a:r>
          </a:p>
          <a:p>
            <a:pPr lvl="1"/>
            <a:r>
              <a:rPr lang="en-US" dirty="0"/>
              <a:t>Deontological</a:t>
            </a:r>
          </a:p>
          <a:p>
            <a:pPr lvl="1"/>
            <a:endParaRPr lang="en-US" dirty="0"/>
          </a:p>
          <a:p>
            <a:r>
              <a:rPr lang="en-US" dirty="0"/>
              <a:t>Consequences</a:t>
            </a:r>
          </a:p>
          <a:p>
            <a:pPr lvl="1"/>
            <a:r>
              <a:rPr lang="en-US" dirty="0"/>
              <a:t>Utilitarianism</a:t>
            </a:r>
          </a:p>
        </p:txBody>
      </p:sp>
      <p:sp>
        <p:nvSpPr>
          <p:cNvPr id="4" name="Picture Placeholder 3">
            <a:extLst>
              <a:ext uri="{FF2B5EF4-FFF2-40B4-BE49-F238E27FC236}">
                <a16:creationId xmlns:a16="http://schemas.microsoft.com/office/drawing/2014/main" id="{3EB15D83-6D38-224A-A066-18468EF8365C}"/>
              </a:ext>
            </a:extLst>
          </p:cNvPr>
          <p:cNvSpPr>
            <a:spLocks noGrp="1"/>
          </p:cNvSpPr>
          <p:nvPr>
            <p:ph type="pic" sz="quarter" idx="14"/>
          </p:nvPr>
        </p:nvSpPr>
        <p:spPr/>
      </p:sp>
      <p:pic>
        <p:nvPicPr>
          <p:cNvPr id="1026" name="Picture 2">
            <a:extLst>
              <a:ext uri="{FF2B5EF4-FFF2-40B4-BE49-F238E27FC236}">
                <a16:creationId xmlns:a16="http://schemas.microsoft.com/office/drawing/2014/main" id="{DA2F98A5-9A76-8547-8CAB-A74F2E707E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9674" y="1954213"/>
            <a:ext cx="36671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5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49B-EBBB-0249-A433-08FFC82E91F3}"/>
              </a:ext>
            </a:extLst>
          </p:cNvPr>
          <p:cNvSpPr>
            <a:spLocks noGrp="1"/>
          </p:cNvSpPr>
          <p:nvPr>
            <p:ph type="ctrTitle"/>
          </p:nvPr>
        </p:nvSpPr>
        <p:spPr/>
        <p:txBody>
          <a:bodyPr/>
          <a:lstStyle/>
          <a:p>
            <a:r>
              <a:rPr lang="en-US" dirty="0"/>
              <a:t>Introductions</a:t>
            </a:r>
          </a:p>
        </p:txBody>
      </p:sp>
      <p:sp>
        <p:nvSpPr>
          <p:cNvPr id="5" name="Rectangle 4">
            <a:extLst>
              <a:ext uri="{FF2B5EF4-FFF2-40B4-BE49-F238E27FC236}">
                <a16:creationId xmlns:a16="http://schemas.microsoft.com/office/drawing/2014/main" id="{3A1C77FE-5870-8F4E-B2EF-DCCC461B3BEB}"/>
              </a:ext>
            </a:extLst>
          </p:cNvPr>
          <p:cNvSpPr/>
          <p:nvPr/>
        </p:nvSpPr>
        <p:spPr>
          <a:xfrm>
            <a:off x="3257738" y="5899295"/>
            <a:ext cx="4572000" cy="184666"/>
          </a:xfrm>
          <a:prstGeom prst="rect">
            <a:avLst/>
          </a:prstGeom>
        </p:spPr>
        <p:txBody>
          <a:bodyPr>
            <a:spAutoFit/>
          </a:bodyPr>
          <a:lstStyle/>
          <a:p>
            <a:r>
              <a:rPr lang="en-US" sz="600" dirty="0"/>
              <a:t>By Raphael - Stitched together from </a:t>
            </a:r>
            <a:r>
              <a:rPr lang="en-US" sz="600" dirty="0" err="1"/>
              <a:t>vatican.va</a:t>
            </a:r>
            <a:r>
              <a:rPr lang="en-US" sz="600" dirty="0"/>
              <a:t>, Public Domain, https://</a:t>
            </a:r>
            <a:r>
              <a:rPr lang="en-US" sz="600" dirty="0" err="1"/>
              <a:t>commons.wikimedia.org</a:t>
            </a:r>
            <a:r>
              <a:rPr lang="en-US" sz="600" dirty="0"/>
              <a:t>/w/</a:t>
            </a:r>
            <a:r>
              <a:rPr lang="en-US" sz="600" dirty="0" err="1"/>
              <a:t>index.php?curid</a:t>
            </a:r>
            <a:r>
              <a:rPr lang="en-US" sz="600" dirty="0"/>
              <a:t>=4406048</a:t>
            </a:r>
          </a:p>
        </p:txBody>
      </p:sp>
      <p:pic>
        <p:nvPicPr>
          <p:cNvPr id="1026" name="Picture 2">
            <a:extLst>
              <a:ext uri="{FF2B5EF4-FFF2-40B4-BE49-F238E27FC236}">
                <a16:creationId xmlns:a16="http://schemas.microsoft.com/office/drawing/2014/main" id="{622B859B-B717-3D43-8C5F-0C7661218EC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95907" y="1281220"/>
            <a:ext cx="5952185" cy="461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29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3877"/>
            <a:ext cx="7772400" cy="679449"/>
          </a:xfrm>
        </p:spPr>
        <p:txBody>
          <a:bodyPr/>
          <a:lstStyle/>
          <a:p>
            <a:r>
              <a:rPr lang="en-GB" altLang="en-US" dirty="0"/>
              <a:t>Break?</a:t>
            </a:r>
            <a:endParaRPr lang="en-GB" dirty="0"/>
          </a:p>
        </p:txBody>
      </p:sp>
      <p:pic>
        <p:nvPicPr>
          <p:cNvPr id="4" name="Picture 3">
            <a:extLst>
              <a:ext uri="{FF2B5EF4-FFF2-40B4-BE49-F238E27FC236}">
                <a16:creationId xmlns:a16="http://schemas.microsoft.com/office/drawing/2014/main" id="{0957AA95-9FEA-D34E-8B01-38533D17B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854" y="1637343"/>
            <a:ext cx="5124295" cy="4120868"/>
          </a:xfrm>
          <a:prstGeom prst="rect">
            <a:avLst/>
          </a:prstGeom>
        </p:spPr>
      </p:pic>
    </p:spTree>
    <p:extLst>
      <p:ext uri="{BB962C8B-B14F-4D97-AF65-F5344CB8AC3E}">
        <p14:creationId xmlns:p14="http://schemas.microsoft.com/office/powerpoint/2010/main" val="302833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03D7-30F2-2D4F-8C9A-B474D417D0BE}"/>
              </a:ext>
            </a:extLst>
          </p:cNvPr>
          <p:cNvSpPr>
            <a:spLocks noGrp="1"/>
          </p:cNvSpPr>
          <p:nvPr>
            <p:ph type="ctrTitle"/>
          </p:nvPr>
        </p:nvSpPr>
        <p:spPr/>
        <p:txBody>
          <a:bodyPr/>
          <a:lstStyle/>
          <a:p>
            <a:r>
              <a:rPr lang="en-GB" dirty="0"/>
              <a:t>Ethics in Practice</a:t>
            </a:r>
            <a:br>
              <a:rPr lang="en-GB" dirty="0"/>
            </a:br>
            <a:r>
              <a:rPr lang="en-GB" sz="3000" dirty="0">
                <a:solidFill>
                  <a:schemeClr val="accent1"/>
                </a:solidFill>
              </a:rPr>
              <a:t>Medical Ethics</a:t>
            </a:r>
            <a:br>
              <a:rPr lang="en-GB" dirty="0"/>
            </a:br>
            <a:endParaRPr lang="en-GB" dirty="0"/>
          </a:p>
        </p:txBody>
      </p:sp>
      <p:sp>
        <p:nvSpPr>
          <p:cNvPr id="3" name="Text Placeholder 2">
            <a:extLst>
              <a:ext uri="{FF2B5EF4-FFF2-40B4-BE49-F238E27FC236}">
                <a16:creationId xmlns:a16="http://schemas.microsoft.com/office/drawing/2014/main" id="{2AEB4ECC-311D-8444-B05A-AAC10783FFBC}"/>
              </a:ext>
            </a:extLst>
          </p:cNvPr>
          <p:cNvSpPr>
            <a:spLocks noGrp="1"/>
          </p:cNvSpPr>
          <p:nvPr>
            <p:ph type="body" sz="quarter" idx="13"/>
          </p:nvPr>
        </p:nvSpPr>
        <p:spPr>
          <a:xfrm>
            <a:off x="457200" y="5428789"/>
            <a:ext cx="5828099" cy="476065"/>
          </a:xfrm>
        </p:spPr>
        <p:txBody>
          <a:bodyPr/>
          <a:lstStyle/>
          <a:p>
            <a:pPr marL="0" indent="0">
              <a:buNone/>
            </a:pPr>
            <a:r>
              <a:rPr lang="en-GB" sz="600" dirty="0">
                <a:hlinkClick r:id="rId3" tooltip="Tom Beauchamp"/>
              </a:rPr>
              <a:t>Tom Beauchamp</a:t>
            </a:r>
            <a:r>
              <a:rPr lang="en-GB" sz="600" dirty="0"/>
              <a:t> and </a:t>
            </a:r>
            <a:r>
              <a:rPr lang="en-GB" sz="600" dirty="0">
                <a:hlinkClick r:id="rId4" tooltip="James Childress"/>
              </a:rPr>
              <a:t>James Childress</a:t>
            </a:r>
            <a:r>
              <a:rPr lang="en-GB" sz="600" dirty="0"/>
              <a:t> (1985) </a:t>
            </a:r>
            <a:r>
              <a:rPr lang="en-GB" sz="600" i="1" dirty="0"/>
              <a:t>– </a:t>
            </a:r>
            <a:r>
              <a:rPr lang="en-GB" sz="600" dirty="0"/>
              <a:t>Four principles approach </a:t>
            </a:r>
            <a:r>
              <a:rPr lang="en-GB" sz="600" i="1" dirty="0"/>
              <a:t>Principles of biomedical ethics</a:t>
            </a:r>
            <a:endParaRPr lang="en-GB" sz="600" dirty="0"/>
          </a:p>
          <a:p>
            <a:pPr marL="0" indent="0">
              <a:buNone/>
            </a:pPr>
            <a:r>
              <a:rPr lang="en-GB" sz="600" dirty="0"/>
              <a:t>Gillon, R (1994). </a:t>
            </a:r>
            <a:r>
              <a:rPr lang="en-GB" sz="600" dirty="0">
                <a:hlinkClick r:id="rId5"/>
              </a:rPr>
              <a:t>"Medical ethics: four principles plus attention to scope"</a:t>
            </a:r>
            <a:r>
              <a:rPr lang="en-GB" sz="600" dirty="0"/>
              <a:t>. </a:t>
            </a:r>
            <a:r>
              <a:rPr lang="en-GB" sz="600" i="1" dirty="0"/>
              <a:t>British Medical Journal</a:t>
            </a:r>
            <a:r>
              <a:rPr lang="en-GB" sz="600" dirty="0"/>
              <a:t>. </a:t>
            </a:r>
            <a:r>
              <a:rPr lang="en-GB" sz="600" b="1" dirty="0"/>
              <a:t>309</a:t>
            </a:r>
            <a:r>
              <a:rPr lang="en-GB" sz="600" dirty="0"/>
              <a:t> (184): 184–188.</a:t>
            </a:r>
          </a:p>
          <a:p>
            <a:endParaRPr lang="en-US" sz="600" dirty="0"/>
          </a:p>
        </p:txBody>
      </p:sp>
      <p:graphicFrame>
        <p:nvGraphicFramePr>
          <p:cNvPr id="5" name="Table 5">
            <a:extLst>
              <a:ext uri="{FF2B5EF4-FFF2-40B4-BE49-F238E27FC236}">
                <a16:creationId xmlns:a16="http://schemas.microsoft.com/office/drawing/2014/main" id="{B44A0B72-24EF-2640-9E3A-2F7A6960AF5D}"/>
              </a:ext>
            </a:extLst>
          </p:cNvPr>
          <p:cNvGraphicFramePr>
            <a:graphicFrameLocks noGrp="1"/>
          </p:cNvGraphicFramePr>
          <p:nvPr>
            <p:extLst>
              <p:ext uri="{D42A27DB-BD31-4B8C-83A1-F6EECF244321}">
                <p14:modId xmlns:p14="http://schemas.microsoft.com/office/powerpoint/2010/main" val="3559528319"/>
              </p:ext>
            </p:extLst>
          </p:nvPr>
        </p:nvGraphicFramePr>
        <p:xfrm>
          <a:off x="457200" y="1954212"/>
          <a:ext cx="5316071" cy="3870180"/>
        </p:xfrm>
        <a:graphic>
          <a:graphicData uri="http://schemas.openxmlformats.org/drawingml/2006/table">
            <a:tbl>
              <a:tblPr firstRow="1" bandRow="1">
                <a:tableStyleId>{5C22544A-7EE6-4342-B048-85BDC9FD1C3A}</a:tableStyleId>
              </a:tblPr>
              <a:tblGrid>
                <a:gridCol w="1701699">
                  <a:extLst>
                    <a:ext uri="{9D8B030D-6E8A-4147-A177-3AD203B41FA5}">
                      <a16:colId xmlns:a16="http://schemas.microsoft.com/office/drawing/2014/main" val="1762989597"/>
                    </a:ext>
                  </a:extLst>
                </a:gridCol>
                <a:gridCol w="3614372">
                  <a:extLst>
                    <a:ext uri="{9D8B030D-6E8A-4147-A177-3AD203B41FA5}">
                      <a16:colId xmlns:a16="http://schemas.microsoft.com/office/drawing/2014/main" val="1830775179"/>
                    </a:ext>
                  </a:extLst>
                </a:gridCol>
              </a:tblGrid>
              <a:tr h="61023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2000" dirty="0"/>
                        <a:t>Autonomy</a:t>
                      </a:r>
                      <a:endParaRPr lang="en-US" sz="2000" dirty="0"/>
                    </a:p>
                  </a:txBody>
                  <a:tcPr/>
                </a:tc>
                <a:tc>
                  <a:txBody>
                    <a:bodyPr/>
                    <a:lstStyle/>
                    <a:p>
                      <a:r>
                        <a:rPr lang="en-GB" sz="2000" dirty="0"/>
                        <a:t>Capacity, consent and shared decision making</a:t>
                      </a:r>
                      <a:endParaRPr lang="en-US" sz="2000" dirty="0"/>
                    </a:p>
                  </a:txBody>
                  <a:tcPr/>
                </a:tc>
                <a:extLst>
                  <a:ext uri="{0D108BD9-81ED-4DB2-BD59-A6C34878D82A}">
                    <a16:rowId xmlns:a16="http://schemas.microsoft.com/office/drawing/2014/main" val="149084719"/>
                  </a:ext>
                </a:extLst>
              </a:tr>
              <a:tr h="85266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2000" dirty="0"/>
                        <a:t>Justice</a:t>
                      </a:r>
                    </a:p>
                  </a:txBody>
                  <a:tcPr/>
                </a:tc>
                <a:tc>
                  <a:txBody>
                    <a:bodyPr/>
                    <a:lstStyle/>
                    <a:p>
                      <a:r>
                        <a:rPr lang="en-GB" sz="2000" dirty="0"/>
                        <a:t>Listening and understanding the other persons point of view</a:t>
                      </a:r>
                    </a:p>
                    <a:p>
                      <a:r>
                        <a:rPr lang="en-GB" sz="2000" dirty="0"/>
                        <a:t>The rules – Law and GMC (Deontology)</a:t>
                      </a:r>
                      <a:endParaRPr lang="en-US" sz="2000" dirty="0"/>
                    </a:p>
                  </a:txBody>
                  <a:tcPr/>
                </a:tc>
                <a:extLst>
                  <a:ext uri="{0D108BD9-81ED-4DB2-BD59-A6C34878D82A}">
                    <a16:rowId xmlns:a16="http://schemas.microsoft.com/office/drawing/2014/main" val="1302932432"/>
                  </a:ext>
                </a:extLst>
              </a:tr>
              <a:tr h="85266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2000" dirty="0"/>
                        <a:t>Beneficence</a:t>
                      </a:r>
                    </a:p>
                    <a:p>
                      <a:endParaRPr lang="en-US" sz="2000" dirty="0"/>
                    </a:p>
                  </a:txBody>
                  <a:tcPr/>
                </a:tc>
                <a:tc>
                  <a:txBody>
                    <a:bodyPr/>
                    <a:lstStyle/>
                    <a:p>
                      <a:r>
                        <a:rPr lang="en-GB" sz="2000" dirty="0"/>
                        <a:t>Clear explanations of risk and benefits</a:t>
                      </a:r>
                      <a:endParaRPr lang="en-US" sz="2000" dirty="0"/>
                    </a:p>
                  </a:txBody>
                  <a:tcPr/>
                </a:tc>
                <a:extLst>
                  <a:ext uri="{0D108BD9-81ED-4DB2-BD59-A6C34878D82A}">
                    <a16:rowId xmlns:a16="http://schemas.microsoft.com/office/drawing/2014/main" val="2300076813"/>
                  </a:ext>
                </a:extLst>
              </a:tr>
              <a:tr h="610237">
                <a:tc>
                  <a:txBody>
                    <a:bodyPr/>
                    <a:lstStyle/>
                    <a:p>
                      <a:pPr lvl="0"/>
                      <a:r>
                        <a:rPr lang="en-GB" sz="2000" kern="1200" dirty="0">
                          <a:solidFill>
                            <a:schemeClr val="dk1"/>
                          </a:solidFill>
                          <a:effectLst/>
                          <a:latin typeface="+mn-lt"/>
                          <a:ea typeface="+mn-ea"/>
                          <a:cs typeface="+mn-cs"/>
                        </a:rPr>
                        <a:t>Non-maleficence</a:t>
                      </a:r>
                    </a:p>
                  </a:txBody>
                  <a:tcPr/>
                </a:tc>
                <a:tc>
                  <a:txBody>
                    <a:bodyPr/>
                    <a:lstStyle/>
                    <a:p>
                      <a:r>
                        <a:rPr lang="en-GB" sz="2000" kern="1200" dirty="0">
                          <a:solidFill>
                            <a:schemeClr val="dk1"/>
                          </a:solidFill>
                          <a:effectLst/>
                          <a:latin typeface="+mn-lt"/>
                          <a:ea typeface="+mn-ea"/>
                          <a:cs typeface="+mn-cs"/>
                        </a:rPr>
                        <a:t>The bigger picture (Consequentialism)</a:t>
                      </a:r>
                      <a:endParaRPr lang="en-US" sz="2000" dirty="0"/>
                    </a:p>
                  </a:txBody>
                  <a:tcPr/>
                </a:tc>
                <a:extLst>
                  <a:ext uri="{0D108BD9-81ED-4DB2-BD59-A6C34878D82A}">
                    <a16:rowId xmlns:a16="http://schemas.microsoft.com/office/drawing/2014/main" val="3256774036"/>
                  </a:ext>
                </a:extLst>
              </a:tr>
            </a:tbl>
          </a:graphicData>
        </a:graphic>
      </p:graphicFrame>
      <p:grpSp>
        <p:nvGrpSpPr>
          <p:cNvPr id="7" name="Group 6">
            <a:extLst>
              <a:ext uri="{FF2B5EF4-FFF2-40B4-BE49-F238E27FC236}">
                <a16:creationId xmlns:a16="http://schemas.microsoft.com/office/drawing/2014/main" id="{9264CED1-E7F9-4444-AC32-A1121710697A}"/>
              </a:ext>
            </a:extLst>
          </p:cNvPr>
          <p:cNvGrpSpPr/>
          <p:nvPr/>
        </p:nvGrpSpPr>
        <p:grpSpPr>
          <a:xfrm>
            <a:off x="6285299" y="1711508"/>
            <a:ext cx="2634609" cy="4193346"/>
            <a:chOff x="6240449" y="1954212"/>
            <a:chExt cx="2634609" cy="4193346"/>
          </a:xfrm>
        </p:grpSpPr>
        <p:pic>
          <p:nvPicPr>
            <p:cNvPr id="1028" name="Picture 4">
              <a:extLst>
                <a:ext uri="{FF2B5EF4-FFF2-40B4-BE49-F238E27FC236}">
                  <a16:creationId xmlns:a16="http://schemas.microsoft.com/office/drawing/2014/main" id="{8B136B59-F74C-0341-B636-16B2A6AFA35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0449" y="1954212"/>
              <a:ext cx="2634609" cy="3872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6F4810-965F-A248-AD72-910E5D0873FA}"/>
                </a:ext>
              </a:extLst>
            </p:cNvPr>
            <p:cNvSpPr/>
            <p:nvPr/>
          </p:nvSpPr>
          <p:spPr>
            <a:xfrm>
              <a:off x="6240449" y="5685893"/>
              <a:ext cx="2634609" cy="461665"/>
            </a:xfrm>
            <a:prstGeom prst="rect">
              <a:avLst/>
            </a:prstGeom>
          </p:spPr>
          <p:txBody>
            <a:bodyPr wrap="square">
              <a:spAutoFit/>
            </a:bodyPr>
            <a:lstStyle/>
            <a:p>
              <a:r>
                <a:rPr lang="en-US" sz="600" dirty="0"/>
                <a:t>By Unidentified engraver - 1881 Young Persons&amp;#039; Cyclopedia of Persons and </a:t>
              </a:r>
              <a:r>
                <a:rPr lang="en-US" sz="600" dirty="0" err="1"/>
                <a:t>PlacesUpload</a:t>
              </a:r>
              <a:r>
                <a:rPr lang="en-US" sz="600" dirty="0"/>
                <a:t> by </a:t>
              </a:r>
              <a:r>
                <a:rPr lang="en-US" sz="600" dirty="0" err="1"/>
                <a:t>RedWolf</a:t>
              </a:r>
              <a:r>
                <a:rPr lang="en-US" sz="600" dirty="0"/>
                <a:t> 05:45, Jan 10, 2005 (UTC), Public Domain, https://</a:t>
              </a:r>
              <a:r>
                <a:rPr lang="en-US" sz="600" dirty="0" err="1"/>
                <a:t>commons.wikimedia.org</a:t>
              </a:r>
              <a:r>
                <a:rPr lang="en-US" sz="600" dirty="0"/>
                <a:t>/w/</a:t>
              </a:r>
              <a:r>
                <a:rPr lang="en-US" sz="600" dirty="0" err="1"/>
                <a:t>index.php?curid</a:t>
              </a:r>
              <a:r>
                <a:rPr lang="en-US" sz="600" dirty="0"/>
                <a:t>=164808</a:t>
              </a:r>
            </a:p>
          </p:txBody>
        </p:sp>
      </p:grpSp>
    </p:spTree>
    <p:extLst>
      <p:ext uri="{BB962C8B-B14F-4D97-AF65-F5344CB8AC3E}">
        <p14:creationId xmlns:p14="http://schemas.microsoft.com/office/powerpoint/2010/main" val="4200204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3877"/>
            <a:ext cx="7772400" cy="679449"/>
          </a:xfrm>
        </p:spPr>
        <p:txBody>
          <a:bodyPr/>
          <a:lstStyle/>
          <a:p>
            <a:r>
              <a:rPr lang="en-GB" altLang="en-US" dirty="0"/>
              <a:t>Break</a:t>
            </a:r>
            <a:endParaRPr lang="en-GB" dirty="0"/>
          </a:p>
        </p:txBody>
      </p:sp>
      <p:pic>
        <p:nvPicPr>
          <p:cNvPr id="4" name="Picture 3">
            <a:extLst>
              <a:ext uri="{FF2B5EF4-FFF2-40B4-BE49-F238E27FC236}">
                <a16:creationId xmlns:a16="http://schemas.microsoft.com/office/drawing/2014/main" id="{0957AA95-9FEA-D34E-8B01-38533D17B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854" y="1637343"/>
            <a:ext cx="5124295" cy="4120868"/>
          </a:xfrm>
          <a:prstGeom prst="rect">
            <a:avLst/>
          </a:prstGeom>
        </p:spPr>
      </p:pic>
    </p:spTree>
    <p:extLst>
      <p:ext uri="{BB962C8B-B14F-4D97-AF65-F5344CB8AC3E}">
        <p14:creationId xmlns:p14="http://schemas.microsoft.com/office/powerpoint/2010/main" val="177674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EE06-3C6F-2745-A4AC-C30694850F91}"/>
              </a:ext>
            </a:extLst>
          </p:cNvPr>
          <p:cNvSpPr>
            <a:spLocks noGrp="1"/>
          </p:cNvSpPr>
          <p:nvPr>
            <p:ph type="ctrTitle"/>
          </p:nvPr>
        </p:nvSpPr>
        <p:spPr/>
        <p:txBody>
          <a:bodyPr/>
          <a:lstStyle/>
          <a:p>
            <a:r>
              <a:rPr lang="en-US" dirty="0"/>
              <a:t>Confidentiality</a:t>
            </a:r>
          </a:p>
        </p:txBody>
      </p:sp>
      <p:sp>
        <p:nvSpPr>
          <p:cNvPr id="3" name="Text Placeholder 2">
            <a:extLst>
              <a:ext uri="{FF2B5EF4-FFF2-40B4-BE49-F238E27FC236}">
                <a16:creationId xmlns:a16="http://schemas.microsoft.com/office/drawing/2014/main" id="{5FF24259-BC5F-B441-9B01-6FBE7FCA7E21}"/>
              </a:ext>
            </a:extLst>
          </p:cNvPr>
          <p:cNvSpPr>
            <a:spLocks noGrp="1"/>
          </p:cNvSpPr>
          <p:nvPr>
            <p:ph type="body" sz="quarter" idx="13"/>
          </p:nvPr>
        </p:nvSpPr>
        <p:spPr/>
        <p:txBody>
          <a:bodyPr/>
          <a:lstStyle/>
          <a:p>
            <a:r>
              <a:rPr lang="en-US" dirty="0"/>
              <a:t>What problems have you seen?</a:t>
            </a:r>
          </a:p>
          <a:p>
            <a:r>
              <a:rPr lang="en-US" dirty="0"/>
              <a:t>What concerns you?</a:t>
            </a:r>
          </a:p>
          <a:p>
            <a:r>
              <a:rPr lang="en-US" dirty="0"/>
              <a:t>Has the pandemic made a difference?</a:t>
            </a:r>
          </a:p>
        </p:txBody>
      </p:sp>
      <p:sp>
        <p:nvSpPr>
          <p:cNvPr id="4" name="Picture Placeholder 3">
            <a:extLst>
              <a:ext uri="{FF2B5EF4-FFF2-40B4-BE49-F238E27FC236}">
                <a16:creationId xmlns:a16="http://schemas.microsoft.com/office/drawing/2014/main" id="{102B06BF-2968-2C49-A314-A920A0E93C78}"/>
              </a:ext>
            </a:extLst>
          </p:cNvPr>
          <p:cNvSpPr>
            <a:spLocks noGrp="1"/>
          </p:cNvSpPr>
          <p:nvPr>
            <p:ph type="pic" sz="quarter" idx="14"/>
          </p:nvPr>
        </p:nvSpPr>
        <p:spPr/>
      </p:sp>
      <p:pic>
        <p:nvPicPr>
          <p:cNvPr id="5" name="Picture 2" descr="Derren Brown poster, Belfast (May 2018) © Albert Bridge cc-by-sa/2.0 ::  Geograph Ireland">
            <a:extLst>
              <a:ext uri="{FF2B5EF4-FFF2-40B4-BE49-F238E27FC236}">
                <a16:creationId xmlns:a16="http://schemas.microsoft.com/office/drawing/2014/main" id="{E6680651-B36C-5C47-9548-40A7B8DBB61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6739" y="1954213"/>
            <a:ext cx="370006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66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7677"/>
            <a:ext cx="7772400" cy="679449"/>
          </a:xfrm>
        </p:spPr>
        <p:txBody>
          <a:bodyPr/>
          <a:lstStyle/>
          <a:p>
            <a:r>
              <a:rPr lang="en-GB" altLang="en-US" dirty="0"/>
              <a:t>Break</a:t>
            </a:r>
            <a:endParaRPr lang="en-GB" dirty="0"/>
          </a:p>
        </p:txBody>
      </p:sp>
      <p:pic>
        <p:nvPicPr>
          <p:cNvPr id="5" name="Picture 7" descr="http://3.bp.blogspot.com/-xmdtm7eqiyA/T6JhjbgqPsI/AAAAAAAAAEc/551Sdv88MS8/s1600/Tea_for_Two_pain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6415" y="1222376"/>
            <a:ext cx="6040711" cy="482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30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F5DA-7F99-7942-9A2E-A32C6F0D4949}"/>
              </a:ext>
            </a:extLst>
          </p:cNvPr>
          <p:cNvSpPr>
            <a:spLocks noGrp="1"/>
          </p:cNvSpPr>
          <p:nvPr>
            <p:ph type="ctrTitle"/>
          </p:nvPr>
        </p:nvSpPr>
        <p:spPr/>
        <p:txBody>
          <a:bodyPr/>
          <a:lstStyle/>
          <a:p>
            <a:r>
              <a:rPr lang="en-US" dirty="0"/>
              <a:t>Case study – HIV  </a:t>
            </a:r>
          </a:p>
        </p:txBody>
      </p:sp>
      <p:sp>
        <p:nvSpPr>
          <p:cNvPr id="3" name="Subtitle 2">
            <a:extLst>
              <a:ext uri="{FF2B5EF4-FFF2-40B4-BE49-F238E27FC236}">
                <a16:creationId xmlns:a16="http://schemas.microsoft.com/office/drawing/2014/main" id="{D99FD0AF-F42A-CA4E-8867-D285EB0CD1D2}"/>
              </a:ext>
            </a:extLst>
          </p:cNvPr>
          <p:cNvSpPr>
            <a:spLocks noGrp="1"/>
          </p:cNvSpPr>
          <p:nvPr>
            <p:ph type="subTitle" idx="1"/>
          </p:nvPr>
        </p:nvSpPr>
        <p:spPr/>
        <p:txBody>
          <a:bodyPr/>
          <a:lstStyle/>
          <a:p>
            <a:r>
              <a:rPr lang="en-US" dirty="0"/>
              <a:t>Partner notification</a:t>
            </a:r>
          </a:p>
        </p:txBody>
      </p:sp>
      <p:sp>
        <p:nvSpPr>
          <p:cNvPr id="4" name="Text Placeholder 3">
            <a:extLst>
              <a:ext uri="{FF2B5EF4-FFF2-40B4-BE49-F238E27FC236}">
                <a16:creationId xmlns:a16="http://schemas.microsoft.com/office/drawing/2014/main" id="{FC354709-A588-5D4D-9FC1-A3BDCBAC913B}"/>
              </a:ext>
            </a:extLst>
          </p:cNvPr>
          <p:cNvSpPr>
            <a:spLocks noGrp="1"/>
          </p:cNvSpPr>
          <p:nvPr>
            <p:ph type="body" sz="quarter" idx="13"/>
          </p:nvPr>
        </p:nvSpPr>
        <p:spPr/>
        <p:txBody>
          <a:bodyPr/>
          <a:lstStyle/>
          <a:p>
            <a:pPr marL="0" indent="0">
              <a:buNone/>
            </a:pPr>
            <a:r>
              <a:rPr lang="en-US" dirty="0"/>
              <a:t>You are an F2 in Sexual Health. John presents with a new diagnosis of </a:t>
            </a:r>
            <a:r>
              <a:rPr lang="en-US" dirty="0" err="1"/>
              <a:t>gonorrhoea</a:t>
            </a:r>
            <a:r>
              <a:rPr lang="en-US" dirty="0"/>
              <a:t>. You discover he was diagnosed with HIV last year.</a:t>
            </a:r>
          </a:p>
          <a:p>
            <a:pPr marL="0" indent="0">
              <a:buNone/>
            </a:pPr>
            <a:endParaRPr lang="en-US" dirty="0"/>
          </a:p>
          <a:p>
            <a:pPr marL="0" indent="0">
              <a:buNone/>
            </a:pPr>
            <a:r>
              <a:rPr lang="en-US" dirty="0"/>
              <a:t>He has not told his long-term partner about his HIV diagnosis. </a:t>
            </a:r>
          </a:p>
          <a:p>
            <a:pPr marL="0" indent="0">
              <a:buNone/>
            </a:pPr>
            <a:endParaRPr lang="en-US" dirty="0"/>
          </a:p>
        </p:txBody>
      </p:sp>
    </p:spTree>
    <p:extLst>
      <p:ext uri="{BB962C8B-B14F-4D97-AF65-F5344CB8AC3E}">
        <p14:creationId xmlns:p14="http://schemas.microsoft.com/office/powerpoint/2010/main" val="3904751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F5DA-7F99-7942-9A2E-A32C6F0D4949}"/>
              </a:ext>
            </a:extLst>
          </p:cNvPr>
          <p:cNvSpPr>
            <a:spLocks noGrp="1"/>
          </p:cNvSpPr>
          <p:nvPr>
            <p:ph type="ctrTitle"/>
          </p:nvPr>
        </p:nvSpPr>
        <p:spPr/>
        <p:txBody>
          <a:bodyPr/>
          <a:lstStyle/>
          <a:p>
            <a:r>
              <a:rPr lang="en-US" dirty="0"/>
              <a:t>Case study – HIV  </a:t>
            </a:r>
          </a:p>
        </p:txBody>
      </p:sp>
      <p:pic>
        <p:nvPicPr>
          <p:cNvPr id="10" name="Picture 9" descr="Graphical user interface, text&#10;&#10;Description automatically generated">
            <a:extLst>
              <a:ext uri="{FF2B5EF4-FFF2-40B4-BE49-F238E27FC236}">
                <a16:creationId xmlns:a16="http://schemas.microsoft.com/office/drawing/2014/main" id="{6739261B-5130-5F4A-A732-63CEA9EE2CF4}"/>
              </a:ext>
            </a:extLst>
          </p:cNvPr>
          <p:cNvPicPr>
            <a:picLocks noChangeAspect="1"/>
          </p:cNvPicPr>
          <p:nvPr/>
        </p:nvPicPr>
        <p:blipFill>
          <a:blip r:embed="rId3"/>
          <a:stretch>
            <a:fillRect/>
          </a:stretch>
        </p:blipFill>
        <p:spPr>
          <a:xfrm>
            <a:off x="1456266" y="3090871"/>
            <a:ext cx="5401734" cy="2712168"/>
          </a:xfrm>
          <a:prstGeom prst="rect">
            <a:avLst/>
          </a:prstGeom>
        </p:spPr>
      </p:pic>
      <p:sp>
        <p:nvSpPr>
          <p:cNvPr id="11" name="Subtitle 2">
            <a:extLst>
              <a:ext uri="{FF2B5EF4-FFF2-40B4-BE49-F238E27FC236}">
                <a16:creationId xmlns:a16="http://schemas.microsoft.com/office/drawing/2014/main" id="{FFDB9D13-8191-E34A-A37E-F8F59042880E}"/>
              </a:ext>
            </a:extLst>
          </p:cNvPr>
          <p:cNvSpPr>
            <a:spLocks noGrp="1"/>
          </p:cNvSpPr>
          <p:nvPr>
            <p:ph type="subTitle" idx="1"/>
          </p:nvPr>
        </p:nvSpPr>
        <p:spPr>
          <a:xfrm>
            <a:off x="457200" y="1391603"/>
            <a:ext cx="6400800" cy="581025"/>
          </a:xfrm>
        </p:spPr>
        <p:txBody>
          <a:bodyPr/>
          <a:lstStyle/>
          <a:p>
            <a:r>
              <a:rPr lang="en-US" b="0" dirty="0">
                <a:solidFill>
                  <a:schemeClr val="tx1"/>
                </a:solidFill>
              </a:rPr>
              <a:t>What if…?</a:t>
            </a:r>
          </a:p>
        </p:txBody>
      </p:sp>
      <p:sp>
        <p:nvSpPr>
          <p:cNvPr id="13" name="Subtitle 2">
            <a:extLst>
              <a:ext uri="{FF2B5EF4-FFF2-40B4-BE49-F238E27FC236}">
                <a16:creationId xmlns:a16="http://schemas.microsoft.com/office/drawing/2014/main" id="{316155E2-56E6-5042-8111-8793CA77A52E}"/>
              </a:ext>
            </a:extLst>
          </p:cNvPr>
          <p:cNvSpPr txBox="1">
            <a:spLocks/>
          </p:cNvSpPr>
          <p:nvPr/>
        </p:nvSpPr>
        <p:spPr>
          <a:xfrm>
            <a:off x="457200" y="2345698"/>
            <a:ext cx="6400800" cy="581025"/>
          </a:xfrm>
          <a:prstGeom prst="rect">
            <a:avLst/>
          </a:prstGeom>
        </p:spPr>
        <p:txBody>
          <a:bodyPr/>
          <a:lstStyle>
            <a:lvl1pPr marL="0" indent="0" algn="l" defTabSz="457189" rtl="0" eaLnBrk="1" latinLnBrk="0" hangingPunct="1">
              <a:spcBef>
                <a:spcPct val="20000"/>
              </a:spcBef>
              <a:buFont typeface="Arial"/>
              <a:buNone/>
              <a:defRPr sz="2800" b="1" kern="1200" baseline="0">
                <a:solidFill>
                  <a:srgbClr val="003893"/>
                </a:solidFill>
                <a:latin typeface="+mn-lt"/>
                <a:ea typeface="+mn-ea"/>
                <a:cs typeface="+mn-cs"/>
              </a:defRPr>
            </a:lvl1pPr>
            <a:lvl2pPr marL="457189" indent="0" algn="ctr" defTabSz="457189"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77" indent="0" algn="ctr" defTabSz="457189"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66"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754"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dirty="0">
                <a:solidFill>
                  <a:schemeClr val="tx1"/>
                </a:solidFill>
              </a:rPr>
              <a:t>The (criminal) law</a:t>
            </a:r>
          </a:p>
        </p:txBody>
      </p:sp>
    </p:spTree>
    <p:extLst>
      <p:ext uri="{BB962C8B-B14F-4D97-AF65-F5344CB8AC3E}">
        <p14:creationId xmlns:p14="http://schemas.microsoft.com/office/powerpoint/2010/main" val="974250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F5DA-7F99-7942-9A2E-A32C6F0D4949}"/>
              </a:ext>
            </a:extLst>
          </p:cNvPr>
          <p:cNvSpPr>
            <a:spLocks noGrp="1"/>
          </p:cNvSpPr>
          <p:nvPr>
            <p:ph type="ctrTitle"/>
          </p:nvPr>
        </p:nvSpPr>
        <p:spPr/>
        <p:txBody>
          <a:bodyPr/>
          <a:lstStyle/>
          <a:p>
            <a:r>
              <a:rPr lang="en-US" dirty="0"/>
              <a:t>Case study – HIV  </a:t>
            </a:r>
          </a:p>
        </p:txBody>
      </p:sp>
      <p:sp>
        <p:nvSpPr>
          <p:cNvPr id="3" name="Subtitle 2">
            <a:extLst>
              <a:ext uri="{FF2B5EF4-FFF2-40B4-BE49-F238E27FC236}">
                <a16:creationId xmlns:a16="http://schemas.microsoft.com/office/drawing/2014/main" id="{D99FD0AF-F42A-CA4E-8867-D285EB0CD1D2}"/>
              </a:ext>
            </a:extLst>
          </p:cNvPr>
          <p:cNvSpPr>
            <a:spLocks noGrp="1"/>
          </p:cNvSpPr>
          <p:nvPr>
            <p:ph type="subTitle" idx="1"/>
          </p:nvPr>
        </p:nvSpPr>
        <p:spPr>
          <a:xfrm>
            <a:off x="457200" y="1391603"/>
            <a:ext cx="7583214" cy="581025"/>
          </a:xfrm>
        </p:spPr>
        <p:txBody>
          <a:bodyPr/>
          <a:lstStyle/>
          <a:p>
            <a:r>
              <a:rPr lang="en-US" dirty="0"/>
              <a:t>Ethical decision-making can’t be divorced from clinical factors</a:t>
            </a:r>
          </a:p>
        </p:txBody>
      </p:sp>
      <p:sp>
        <p:nvSpPr>
          <p:cNvPr id="4" name="Text Placeholder 3">
            <a:extLst>
              <a:ext uri="{FF2B5EF4-FFF2-40B4-BE49-F238E27FC236}">
                <a16:creationId xmlns:a16="http://schemas.microsoft.com/office/drawing/2014/main" id="{FC354709-A588-5D4D-9FC1-A3BDCBAC913B}"/>
              </a:ext>
            </a:extLst>
          </p:cNvPr>
          <p:cNvSpPr>
            <a:spLocks noGrp="1"/>
          </p:cNvSpPr>
          <p:nvPr>
            <p:ph type="body" sz="quarter" idx="13"/>
          </p:nvPr>
        </p:nvSpPr>
        <p:spPr/>
        <p:txBody>
          <a:bodyPr/>
          <a:lstStyle/>
          <a:p>
            <a:endParaRPr lang="en-US" dirty="0"/>
          </a:p>
          <a:p>
            <a:r>
              <a:rPr lang="en-US" dirty="0"/>
              <a:t>Undiagnosed cases are the biggest remaining challenge in HIV medicine (morbidity and risk of transmission to others)</a:t>
            </a:r>
          </a:p>
          <a:p>
            <a:endParaRPr lang="en-US" dirty="0"/>
          </a:p>
          <a:p>
            <a:r>
              <a:rPr lang="en-US" dirty="0"/>
              <a:t>…but HIV is no longer a terminal disease</a:t>
            </a:r>
          </a:p>
          <a:p>
            <a:endParaRPr lang="en-US" dirty="0"/>
          </a:p>
          <a:p>
            <a:r>
              <a:rPr lang="en-US" dirty="0"/>
              <a:t>and risk of transmission with undetectable viral load is minimal</a:t>
            </a:r>
          </a:p>
          <a:p>
            <a:pPr marL="0" indent="0">
              <a:buNone/>
            </a:pPr>
            <a:endParaRPr lang="en-US" dirty="0"/>
          </a:p>
        </p:txBody>
      </p:sp>
    </p:spTree>
    <p:extLst>
      <p:ext uri="{BB962C8B-B14F-4D97-AF65-F5344CB8AC3E}">
        <p14:creationId xmlns:p14="http://schemas.microsoft.com/office/powerpoint/2010/main" val="2847304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7677"/>
            <a:ext cx="7772400" cy="679449"/>
          </a:xfrm>
        </p:spPr>
        <p:txBody>
          <a:bodyPr/>
          <a:lstStyle/>
          <a:p>
            <a:r>
              <a:rPr lang="en-GB" altLang="en-US" dirty="0"/>
              <a:t>Break</a:t>
            </a:r>
            <a:endParaRPr lang="en-GB" dirty="0"/>
          </a:p>
        </p:txBody>
      </p:sp>
      <p:pic>
        <p:nvPicPr>
          <p:cNvPr id="5" name="Picture 7" descr="http://3.bp.blogspot.com/-xmdtm7eqiyA/T6JhjbgqPsI/AAAAAAAAAEc/551Sdv88MS8/s1600/Tea_for_Two_paint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6415" y="1222376"/>
            <a:ext cx="6040711" cy="482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570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6CC2-D2C1-D74D-BCE7-293FBBAF3D87}"/>
              </a:ext>
            </a:extLst>
          </p:cNvPr>
          <p:cNvSpPr>
            <a:spLocks noGrp="1"/>
          </p:cNvSpPr>
          <p:nvPr>
            <p:ph type="ctrTitle"/>
          </p:nvPr>
        </p:nvSpPr>
        <p:spPr/>
        <p:txBody>
          <a:bodyPr/>
          <a:lstStyle/>
          <a:p>
            <a:r>
              <a:rPr lang="en-US" dirty="0"/>
              <a:t>The Importance of Reflection</a:t>
            </a:r>
          </a:p>
        </p:txBody>
      </p:sp>
      <p:sp>
        <p:nvSpPr>
          <p:cNvPr id="3" name="Text Placeholder 2">
            <a:extLst>
              <a:ext uri="{FF2B5EF4-FFF2-40B4-BE49-F238E27FC236}">
                <a16:creationId xmlns:a16="http://schemas.microsoft.com/office/drawing/2014/main" id="{51C33E49-C9E3-714C-B7D3-9088A9F7A90D}"/>
              </a:ext>
            </a:extLst>
          </p:cNvPr>
          <p:cNvSpPr>
            <a:spLocks noGrp="1"/>
          </p:cNvSpPr>
          <p:nvPr>
            <p:ph type="body" sz="quarter" idx="13"/>
          </p:nvPr>
        </p:nvSpPr>
        <p:spPr/>
        <p:txBody>
          <a:bodyPr/>
          <a:lstStyle/>
          <a:p>
            <a:endParaRPr lang="en-US"/>
          </a:p>
        </p:txBody>
      </p:sp>
      <p:sp>
        <p:nvSpPr>
          <p:cNvPr id="4" name="Picture Placeholder 3">
            <a:extLst>
              <a:ext uri="{FF2B5EF4-FFF2-40B4-BE49-F238E27FC236}">
                <a16:creationId xmlns:a16="http://schemas.microsoft.com/office/drawing/2014/main" id="{9F1933D3-3267-BA43-8854-F2F8BB04BC0F}"/>
              </a:ext>
            </a:extLst>
          </p:cNvPr>
          <p:cNvSpPr>
            <a:spLocks noGrp="1"/>
          </p:cNvSpPr>
          <p:nvPr>
            <p:ph type="pic" sz="quarter" idx="14"/>
          </p:nvPr>
        </p:nvSpPr>
        <p:spPr/>
      </p:sp>
    </p:spTree>
    <p:extLst>
      <p:ext uri="{BB962C8B-B14F-4D97-AF65-F5344CB8AC3E}">
        <p14:creationId xmlns:p14="http://schemas.microsoft.com/office/powerpoint/2010/main" val="425943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dirty="0"/>
              <a:t>Aims</a:t>
            </a:r>
            <a:br>
              <a:rPr lang="en-GB" dirty="0"/>
            </a:br>
            <a:br>
              <a:rPr lang="en-GB" dirty="0"/>
            </a:br>
            <a:endParaRPr lang="en-GB" dirty="0"/>
          </a:p>
        </p:txBody>
      </p:sp>
      <p:sp>
        <p:nvSpPr>
          <p:cNvPr id="3" name="Text Placeholder 2"/>
          <p:cNvSpPr>
            <a:spLocks noGrp="1"/>
          </p:cNvSpPr>
          <p:nvPr>
            <p:ph type="body" sz="quarter" idx="13"/>
          </p:nvPr>
        </p:nvSpPr>
        <p:spPr>
          <a:xfrm>
            <a:off x="4572001" y="1954925"/>
            <a:ext cx="4125951" cy="3720663"/>
          </a:xfrm>
        </p:spPr>
        <p:txBody>
          <a:bodyPr/>
          <a:lstStyle/>
          <a:p>
            <a:pPr marL="0" indent="0">
              <a:buNone/>
            </a:pPr>
            <a:r>
              <a:rPr lang="en-GB" dirty="0"/>
              <a:t>To provide an overview of ethical theories and practise using them to disentangle real-life issues</a:t>
            </a:r>
          </a:p>
          <a:p>
            <a:pPr marL="0" indent="0">
              <a:buNone/>
            </a:pPr>
            <a:endParaRPr lang="en-GB" dirty="0"/>
          </a:p>
          <a:p>
            <a:pPr marL="0" indent="0">
              <a:buNone/>
            </a:pPr>
            <a:endParaRPr lang="en-GB" sz="1800" b="1" dirty="0"/>
          </a:p>
        </p:txBody>
      </p:sp>
      <p:sp>
        <p:nvSpPr>
          <p:cNvPr id="8"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pic>
        <p:nvPicPr>
          <p:cNvPr id="4" name="Picture 3">
            <a:extLst>
              <a:ext uri="{FF2B5EF4-FFF2-40B4-BE49-F238E27FC236}">
                <a16:creationId xmlns:a16="http://schemas.microsoft.com/office/drawing/2014/main" id="{2780E93D-DA14-814F-B29A-F996006F53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2" y="1954925"/>
            <a:ext cx="3489399" cy="2636435"/>
          </a:xfrm>
          <a:prstGeom prst="rect">
            <a:avLst/>
          </a:prstGeom>
        </p:spPr>
      </p:pic>
      <p:pic>
        <p:nvPicPr>
          <p:cNvPr id="5" name="Picture 4">
            <a:extLst>
              <a:ext uri="{FF2B5EF4-FFF2-40B4-BE49-F238E27FC236}">
                <a16:creationId xmlns:a16="http://schemas.microsoft.com/office/drawing/2014/main" id="{F3B5C60B-946B-F141-B0B7-5EAC11AEE406}"/>
              </a:ext>
            </a:extLst>
          </p:cNvPr>
          <p:cNvPicPr>
            <a:picLocks noChangeAspect="1"/>
          </p:cNvPicPr>
          <p:nvPr/>
        </p:nvPicPr>
        <p:blipFill>
          <a:blip r:embed="rId4" cstate="email">
            <a:alphaModFix amt="29000"/>
            <a:extLst>
              <a:ext uri="{28A0092B-C50C-407E-A947-70E740481C1C}">
                <a14:useLocalDpi xmlns:a14="http://schemas.microsoft.com/office/drawing/2010/main"/>
              </a:ext>
            </a:extLst>
          </a:blip>
          <a:stretch>
            <a:fillRect/>
          </a:stretch>
        </p:blipFill>
        <p:spPr>
          <a:xfrm>
            <a:off x="1310163" y="1885281"/>
            <a:ext cx="2636436" cy="2636436"/>
          </a:xfrm>
          <a:prstGeom prst="rect">
            <a:avLst/>
          </a:prstGeom>
        </p:spPr>
      </p:pic>
    </p:spTree>
    <p:extLst>
      <p:ext uri="{BB962C8B-B14F-4D97-AF65-F5344CB8AC3E}">
        <p14:creationId xmlns:p14="http://schemas.microsoft.com/office/powerpoint/2010/main" val="594823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9902-2534-8648-9E71-1A83CF352A50}"/>
              </a:ext>
            </a:extLst>
          </p:cNvPr>
          <p:cNvSpPr>
            <a:spLocks noGrp="1"/>
          </p:cNvSpPr>
          <p:nvPr>
            <p:ph type="ctrTitle"/>
          </p:nvPr>
        </p:nvSpPr>
        <p:spPr/>
        <p:txBody>
          <a:bodyPr/>
          <a:lstStyle/>
          <a:p>
            <a:r>
              <a:rPr lang="en-GB" altLang="en-US" dirty="0"/>
              <a:t>Reflection and review</a:t>
            </a:r>
            <a:br>
              <a:rPr lang="en-GB" altLang="en-US" dirty="0"/>
            </a:br>
            <a:r>
              <a:rPr lang="en-GB" altLang="en-US" dirty="0">
                <a:solidFill>
                  <a:srgbClr val="1E427B"/>
                </a:solidFill>
              </a:rPr>
              <a:t>Final questions and comments</a:t>
            </a:r>
            <a:r>
              <a:rPr lang="en-GB" altLang="en-US" dirty="0"/>
              <a:t> </a:t>
            </a:r>
            <a:endParaRPr lang="en-US" dirty="0"/>
          </a:p>
        </p:txBody>
      </p:sp>
      <p:sp>
        <p:nvSpPr>
          <p:cNvPr id="3" name="Text Placeholder 2">
            <a:extLst>
              <a:ext uri="{FF2B5EF4-FFF2-40B4-BE49-F238E27FC236}">
                <a16:creationId xmlns:a16="http://schemas.microsoft.com/office/drawing/2014/main" id="{EF9F52B7-6F8B-294A-B4B3-EC37AE9250E8}"/>
              </a:ext>
            </a:extLst>
          </p:cNvPr>
          <p:cNvSpPr>
            <a:spLocks noGrp="1"/>
          </p:cNvSpPr>
          <p:nvPr>
            <p:ph type="body" sz="quarter" idx="13"/>
          </p:nvPr>
        </p:nvSpPr>
        <p:spPr>
          <a:xfrm>
            <a:off x="-4162097" y="1756641"/>
            <a:ext cx="4619297" cy="3720662"/>
          </a:xfrm>
        </p:spPr>
        <p:txBody>
          <a:bodyPr/>
          <a:lstStyle/>
          <a:p>
            <a:pPr marL="914377" lvl="1" indent="-457189">
              <a:buFontTx/>
              <a:buAutoNum type="arabicPeriod"/>
            </a:pPr>
            <a:r>
              <a:rPr lang="en-GB" altLang="en-US" sz="2000" dirty="0">
                <a:solidFill>
                  <a:srgbClr val="1E427B"/>
                </a:solidFill>
              </a:rPr>
              <a:t>Final</a:t>
            </a:r>
            <a:endParaRPr lang="en-GB" altLang="en-US" b="1" dirty="0">
              <a:solidFill>
                <a:srgbClr val="1E427B"/>
              </a:solidFill>
            </a:endParaRPr>
          </a:p>
          <a:p>
            <a:endParaRPr lang="en-US" dirty="0"/>
          </a:p>
        </p:txBody>
      </p:sp>
      <p:pic>
        <p:nvPicPr>
          <p:cNvPr id="7" name="Picture 2">
            <a:extLst>
              <a:ext uri="{FF2B5EF4-FFF2-40B4-BE49-F238E27FC236}">
                <a16:creationId xmlns:a16="http://schemas.microsoft.com/office/drawing/2014/main" id="{35A23CFC-795E-9B40-84D6-26D437E01D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6471" y="1962539"/>
            <a:ext cx="5271058" cy="408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46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55201"/>
            <a:ext cx="7772400" cy="679449"/>
          </a:xfrm>
        </p:spPr>
        <p:txBody>
          <a:bodyPr/>
          <a:lstStyle/>
          <a:p>
            <a:r>
              <a:rPr lang="en-GB" dirty="0"/>
              <a:t>Aims</a:t>
            </a:r>
            <a:br>
              <a:rPr lang="en-GB" dirty="0"/>
            </a:br>
            <a:br>
              <a:rPr lang="en-GB" dirty="0"/>
            </a:br>
            <a:endParaRPr lang="en-GB" dirty="0"/>
          </a:p>
        </p:txBody>
      </p:sp>
      <p:sp>
        <p:nvSpPr>
          <p:cNvPr id="3" name="Text Placeholder 2"/>
          <p:cNvSpPr>
            <a:spLocks noGrp="1"/>
          </p:cNvSpPr>
          <p:nvPr>
            <p:ph type="body" sz="quarter" idx="13"/>
          </p:nvPr>
        </p:nvSpPr>
        <p:spPr>
          <a:xfrm>
            <a:off x="4572001" y="1954925"/>
            <a:ext cx="4125951" cy="3720663"/>
          </a:xfrm>
        </p:spPr>
        <p:txBody>
          <a:bodyPr/>
          <a:lstStyle/>
          <a:p>
            <a:pPr marL="0" indent="0">
              <a:buNone/>
            </a:pPr>
            <a:r>
              <a:rPr lang="en-GB" dirty="0"/>
              <a:t>To provide an overview of ethical theories and practise using them to disentangle real-life issues</a:t>
            </a:r>
          </a:p>
          <a:p>
            <a:pPr marL="0" indent="0">
              <a:buNone/>
            </a:pPr>
            <a:endParaRPr lang="en-GB" dirty="0"/>
          </a:p>
          <a:p>
            <a:pPr marL="0" indent="0">
              <a:buNone/>
            </a:pPr>
            <a:endParaRPr lang="en-GB" sz="1800" b="1" dirty="0"/>
          </a:p>
          <a:p>
            <a:pPr marL="0" indent="0">
              <a:buNone/>
            </a:pPr>
            <a:r>
              <a:rPr lang="en-GB" sz="1800" dirty="0"/>
              <a:t>	</a:t>
            </a:r>
          </a:p>
        </p:txBody>
      </p:sp>
      <p:sp>
        <p:nvSpPr>
          <p:cNvPr id="8"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pic>
        <p:nvPicPr>
          <p:cNvPr id="4" name="Picture 3">
            <a:extLst>
              <a:ext uri="{FF2B5EF4-FFF2-40B4-BE49-F238E27FC236}">
                <a16:creationId xmlns:a16="http://schemas.microsoft.com/office/drawing/2014/main" id="{2780E93D-DA14-814F-B29A-F996006F53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2" y="1954925"/>
            <a:ext cx="3489399" cy="2636435"/>
          </a:xfrm>
          <a:prstGeom prst="rect">
            <a:avLst/>
          </a:prstGeom>
        </p:spPr>
      </p:pic>
      <p:pic>
        <p:nvPicPr>
          <p:cNvPr id="5" name="Picture 4">
            <a:extLst>
              <a:ext uri="{FF2B5EF4-FFF2-40B4-BE49-F238E27FC236}">
                <a16:creationId xmlns:a16="http://schemas.microsoft.com/office/drawing/2014/main" id="{F3B5C60B-946B-F141-B0B7-5EAC11AEE406}"/>
              </a:ext>
            </a:extLst>
          </p:cNvPr>
          <p:cNvPicPr>
            <a:picLocks noChangeAspect="1"/>
          </p:cNvPicPr>
          <p:nvPr/>
        </p:nvPicPr>
        <p:blipFill>
          <a:blip r:embed="rId4" cstate="email">
            <a:alphaModFix amt="29000"/>
            <a:extLst>
              <a:ext uri="{28A0092B-C50C-407E-A947-70E740481C1C}">
                <a14:useLocalDpi xmlns:a14="http://schemas.microsoft.com/office/drawing/2010/main"/>
              </a:ext>
            </a:extLst>
          </a:blip>
          <a:stretch>
            <a:fillRect/>
          </a:stretch>
        </p:blipFill>
        <p:spPr>
          <a:xfrm>
            <a:off x="1310163" y="1885281"/>
            <a:ext cx="2636436" cy="2636436"/>
          </a:xfrm>
          <a:prstGeom prst="rect">
            <a:avLst/>
          </a:prstGeom>
        </p:spPr>
      </p:pic>
    </p:spTree>
    <p:extLst>
      <p:ext uri="{BB962C8B-B14F-4D97-AF65-F5344CB8AC3E}">
        <p14:creationId xmlns:p14="http://schemas.microsoft.com/office/powerpoint/2010/main" val="2111681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CFE3-0EDE-B04D-90EB-E3E288AEC19B}"/>
              </a:ext>
            </a:extLst>
          </p:cNvPr>
          <p:cNvSpPr>
            <a:spLocks noGrp="1"/>
          </p:cNvSpPr>
          <p:nvPr>
            <p:ph type="ctrTitle"/>
          </p:nvPr>
        </p:nvSpPr>
        <p:spPr>
          <a:xfrm>
            <a:off x="457200" y="655201"/>
            <a:ext cx="7772400" cy="679449"/>
          </a:xfrm>
        </p:spPr>
        <p:txBody>
          <a:bodyPr/>
          <a:lstStyle/>
          <a:p>
            <a:r>
              <a:rPr lang="en-GB" altLang="en-US" dirty="0"/>
              <a:t>Objectives for the day</a:t>
            </a:r>
            <a:endParaRPr lang="en-US" dirty="0"/>
          </a:p>
        </p:txBody>
      </p:sp>
      <p:sp>
        <p:nvSpPr>
          <p:cNvPr id="4" name="Text Placeholder 3">
            <a:extLst>
              <a:ext uri="{FF2B5EF4-FFF2-40B4-BE49-F238E27FC236}">
                <a16:creationId xmlns:a16="http://schemas.microsoft.com/office/drawing/2014/main" id="{C01C1D31-DBC1-3D4B-8178-4A690EAF01FA}"/>
              </a:ext>
            </a:extLst>
          </p:cNvPr>
          <p:cNvSpPr>
            <a:spLocks noGrp="1"/>
          </p:cNvSpPr>
          <p:nvPr>
            <p:ph type="body" sz="quarter" idx="13"/>
          </p:nvPr>
        </p:nvSpPr>
        <p:spPr>
          <a:xfrm>
            <a:off x="457201" y="2032001"/>
            <a:ext cx="7839075" cy="3898899"/>
          </a:xfrm>
        </p:spPr>
        <p:txBody>
          <a:bodyPr lIns="90000">
            <a:normAutofit lnSpcReduction="10000"/>
          </a:bodyPr>
          <a:lstStyle/>
          <a:p>
            <a:r>
              <a:rPr lang="en-GB" sz="2200" dirty="0"/>
              <a:t>Define ethics</a:t>
            </a:r>
          </a:p>
          <a:p>
            <a:pPr lvl="1"/>
            <a:r>
              <a:rPr lang="en-GB" sz="1700" dirty="0"/>
              <a:t>And understand the differences from related terms such as morals and belief systems</a:t>
            </a:r>
          </a:p>
          <a:p>
            <a:pPr marL="457188" lvl="1" indent="0">
              <a:buNone/>
            </a:pPr>
            <a:endParaRPr lang="en-GB" sz="1700" dirty="0"/>
          </a:p>
          <a:p>
            <a:r>
              <a:rPr lang="en-GB" sz="2200" dirty="0"/>
              <a:t>Describe the three major groups of ethical theories</a:t>
            </a:r>
            <a:br>
              <a:rPr lang="en-GB" sz="1800" dirty="0"/>
            </a:br>
            <a:endParaRPr lang="en-GB" sz="1800" dirty="0"/>
          </a:p>
          <a:p>
            <a:r>
              <a:rPr lang="en-GB" sz="2200" dirty="0"/>
              <a:t>Formulate a complex response to a current ethical issue in terms of these theories</a:t>
            </a:r>
          </a:p>
          <a:p>
            <a:endParaRPr lang="en-GB" sz="1800" dirty="0"/>
          </a:p>
          <a:p>
            <a:r>
              <a:rPr lang="en-GB" sz="2200" dirty="0"/>
              <a:t>Use a simple and memorable schema to approach ethical problems</a:t>
            </a:r>
            <a:br>
              <a:rPr lang="en-GB" sz="2200" dirty="0"/>
            </a:br>
            <a:endParaRPr lang="en-US" sz="2200" dirty="0"/>
          </a:p>
        </p:txBody>
      </p:sp>
      <p:sp>
        <p:nvSpPr>
          <p:cNvPr id="5" name="Subtitle 2">
            <a:extLst>
              <a:ext uri="{FF2B5EF4-FFF2-40B4-BE49-F238E27FC236}">
                <a16:creationId xmlns:a16="http://schemas.microsoft.com/office/drawing/2014/main" id="{7A9AB213-BBAA-2E44-A7B9-883CE765ACB1}"/>
              </a:ext>
            </a:extLst>
          </p:cNvPr>
          <p:cNvSpPr>
            <a:spLocks noGrp="1"/>
          </p:cNvSpPr>
          <p:nvPr>
            <p:ph type="subTitle" idx="1"/>
          </p:nvPr>
        </p:nvSpPr>
        <p:spPr>
          <a:xfrm>
            <a:off x="457201" y="1375313"/>
            <a:ext cx="7581900" cy="581025"/>
          </a:xfrm>
        </p:spPr>
        <p:txBody>
          <a:bodyPr/>
          <a:lstStyle/>
          <a:p>
            <a:r>
              <a:rPr lang="en-GB" altLang="en-US" dirty="0"/>
              <a:t>By the end of the day, you will be able to:</a:t>
            </a:r>
          </a:p>
          <a:p>
            <a:endParaRPr lang="en-US" dirty="0"/>
          </a:p>
        </p:txBody>
      </p:sp>
    </p:spTree>
    <p:extLst>
      <p:ext uri="{BB962C8B-B14F-4D97-AF65-F5344CB8AC3E}">
        <p14:creationId xmlns:p14="http://schemas.microsoft.com/office/powerpoint/2010/main" val="755483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2"/>
            <a:ext cx="7772400" cy="679449"/>
          </a:xfrm>
        </p:spPr>
        <p:txBody>
          <a:bodyPr/>
          <a:lstStyle/>
          <a:p>
            <a:r>
              <a:rPr lang="en-GB" dirty="0"/>
              <a:t>End of course!</a:t>
            </a:r>
          </a:p>
        </p:txBody>
      </p:sp>
      <p:grpSp>
        <p:nvGrpSpPr>
          <p:cNvPr id="5" name="Group 4"/>
          <p:cNvGrpSpPr/>
          <p:nvPr/>
        </p:nvGrpSpPr>
        <p:grpSpPr>
          <a:xfrm>
            <a:off x="351173" y="1519557"/>
            <a:ext cx="8447609" cy="3925667"/>
            <a:chOff x="372862" y="1204664"/>
            <a:chExt cx="8578527" cy="3571522"/>
          </a:xfrm>
        </p:grpSpPr>
        <p:pic>
          <p:nvPicPr>
            <p:cNvPr id="6" name="Picture 2" descr="http://www.chakracommunity.com/wp-content/uploads/2012/11/bigstock-Safe-Journey-Sign-63534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2862" y="1204664"/>
              <a:ext cx="5007006" cy="3571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2.hubimg.com/u/8417345_f26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9868" y="1204664"/>
              <a:ext cx="3571521" cy="3571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044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49B-EBBB-0249-A433-08FFC82E91F3}"/>
              </a:ext>
            </a:extLst>
          </p:cNvPr>
          <p:cNvSpPr>
            <a:spLocks noGrp="1"/>
          </p:cNvSpPr>
          <p:nvPr>
            <p:ph type="ctrTitle"/>
          </p:nvPr>
        </p:nvSpPr>
        <p:spPr/>
        <p:txBody>
          <a:bodyPr/>
          <a:lstStyle/>
          <a:p>
            <a:r>
              <a:rPr lang="en-US" dirty="0"/>
              <a:t>The Curriculum</a:t>
            </a:r>
          </a:p>
        </p:txBody>
      </p:sp>
      <p:pic>
        <p:nvPicPr>
          <p:cNvPr id="11" name="Picture 10">
            <a:extLst>
              <a:ext uri="{FF2B5EF4-FFF2-40B4-BE49-F238E27FC236}">
                <a16:creationId xmlns:a16="http://schemas.microsoft.com/office/drawing/2014/main" id="{80B0B5A0-6364-AA4C-9521-92542CF167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334650"/>
            <a:ext cx="3536883" cy="4849906"/>
          </a:xfrm>
          <a:prstGeom prst="rect">
            <a:avLst/>
          </a:prstGeom>
        </p:spPr>
      </p:pic>
      <p:graphicFrame>
        <p:nvGraphicFramePr>
          <p:cNvPr id="12" name="Table 11">
            <a:extLst>
              <a:ext uri="{FF2B5EF4-FFF2-40B4-BE49-F238E27FC236}">
                <a16:creationId xmlns:a16="http://schemas.microsoft.com/office/drawing/2014/main" id="{28CEB9E8-7DE5-4E44-81C6-423A5EF51869}"/>
              </a:ext>
            </a:extLst>
          </p:cNvPr>
          <p:cNvGraphicFramePr>
            <a:graphicFrameLocks noGrp="1"/>
          </p:cNvGraphicFramePr>
          <p:nvPr>
            <p:extLst>
              <p:ext uri="{D42A27DB-BD31-4B8C-83A1-F6EECF244321}">
                <p14:modId xmlns:p14="http://schemas.microsoft.com/office/powerpoint/2010/main" val="2424862182"/>
              </p:ext>
            </p:extLst>
          </p:nvPr>
        </p:nvGraphicFramePr>
        <p:xfrm>
          <a:off x="4948518" y="1334650"/>
          <a:ext cx="3536883" cy="4647843"/>
        </p:xfrm>
        <a:graphic>
          <a:graphicData uri="http://schemas.openxmlformats.org/drawingml/2006/table">
            <a:tbl>
              <a:tblPr/>
              <a:tblGrid>
                <a:gridCol w="3536883">
                  <a:extLst>
                    <a:ext uri="{9D8B030D-6E8A-4147-A177-3AD203B41FA5}">
                      <a16:colId xmlns:a16="http://schemas.microsoft.com/office/drawing/2014/main" val="4174593760"/>
                    </a:ext>
                  </a:extLst>
                </a:gridCol>
              </a:tblGrid>
              <a:tr h="829972">
                <a:tc>
                  <a:txBody>
                    <a:bodyPr/>
                    <a:lstStyle/>
                    <a:p>
                      <a:r>
                        <a:rPr lang="en-GB" sz="1200" b="1">
                          <a:effectLst/>
                          <a:latin typeface="Calibri" panose="020F0502020204030204" pitchFamily="34" charset="0"/>
                        </a:rPr>
                        <a:t>HLO 3: A professional, responsible for their own practice and portfolio development </a:t>
                      </a:r>
                      <a:endParaRPr lang="en-GB">
                        <a:effectLst/>
                      </a:endParaRPr>
                    </a:p>
                  </a:txBody>
                  <a:tcPr anchor="ctr">
                    <a:lnL w="1295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58661" cap="flat" cmpd="sng" algn="ctr">
                      <a:solidFill>
                        <a:srgbClr val="000000"/>
                      </a:solidFill>
                      <a:prstDash val="solid"/>
                      <a:round/>
                      <a:headEnd type="none" w="med" len="med"/>
                      <a:tailEnd type="none" w="med" len="med"/>
                    </a:lnT>
                    <a:lnB w="129540" cap="flat" cmpd="sng" algn="ctr">
                      <a:solidFill>
                        <a:srgbClr val="000000"/>
                      </a:solidFill>
                      <a:prstDash val="solid"/>
                      <a:round/>
                      <a:headEnd type="none" w="med" len="med"/>
                      <a:tailEnd type="none" w="med" len="med"/>
                    </a:lnB>
                    <a:solidFill>
                      <a:srgbClr val="4F7FBC"/>
                    </a:solidFill>
                  </a:tcPr>
                </a:tc>
                <a:extLst>
                  <a:ext uri="{0D108BD9-81ED-4DB2-BD59-A6C34878D82A}">
                    <a16:rowId xmlns:a16="http://schemas.microsoft.com/office/drawing/2014/main" val="3773204097"/>
                  </a:ext>
                </a:extLst>
              </a:tr>
              <a:tr h="3817871">
                <a:tc>
                  <a:txBody>
                    <a:bodyPr/>
                    <a:lstStyle/>
                    <a:p>
                      <a:r>
                        <a:rPr lang="en-GB" sz="1200" dirty="0">
                          <a:effectLst/>
                          <a:latin typeface="Calibri" panose="020F0502020204030204" pitchFamily="34" charset="0"/>
                        </a:rPr>
                        <a:t>11. </a:t>
                      </a:r>
                      <a:r>
                        <a:rPr lang="en-GB" sz="1200" b="1" dirty="0">
                          <a:effectLst/>
                          <a:latin typeface="Calibri" panose="020F0502020204030204" pitchFamily="34" charset="0"/>
                        </a:rPr>
                        <a:t>Ethics and Law: </a:t>
                      </a:r>
                      <a:r>
                        <a:rPr lang="en-GB" sz="1200" dirty="0">
                          <a:effectLst/>
                          <a:latin typeface="Calibri" panose="020F0502020204030204" pitchFamily="34" charset="0"/>
                        </a:rPr>
                        <a:t>Demonstrate professional practice in line with the curriculum, GMC and other statutory requirements through development of a professional portfolio </a:t>
                      </a:r>
                      <a:endParaRPr lang="en-GB" dirty="0">
                        <a:effectLst/>
                      </a:endParaRPr>
                    </a:p>
                    <a:p>
                      <a:r>
                        <a:rPr lang="en-GB" sz="1200" dirty="0">
                          <a:effectLst/>
                          <a:latin typeface="Calibri" panose="020F0502020204030204" pitchFamily="34" charset="0"/>
                        </a:rPr>
                        <a:t>12. </a:t>
                      </a:r>
                      <a:r>
                        <a:rPr lang="en-GB" sz="1200" b="1" dirty="0">
                          <a:effectLst/>
                          <a:latin typeface="Calibri" panose="020F0502020204030204" pitchFamily="34" charset="0"/>
                        </a:rPr>
                        <a:t>Continuing Professional Development: </a:t>
                      </a:r>
                      <a:r>
                        <a:rPr lang="en-GB" sz="1200" dirty="0">
                          <a:effectLst/>
                          <a:latin typeface="Calibri" panose="020F0502020204030204" pitchFamily="34" charset="0"/>
                        </a:rPr>
                        <a:t>Develop practice including the acquisition of new knowledge and skills through experiential learning; acceptance of feedback and, if necessary, remediation; reading and, if appropriate, by research </a:t>
                      </a:r>
                      <a:endParaRPr lang="en-GB" dirty="0">
                        <a:effectLst/>
                      </a:endParaRPr>
                    </a:p>
                    <a:p>
                      <a:r>
                        <a:rPr lang="en-GB" sz="1200" dirty="0">
                          <a:effectLst/>
                          <a:latin typeface="Calibri" panose="020F0502020204030204" pitchFamily="34" charset="0"/>
                        </a:rPr>
                        <a:t>13. </a:t>
                      </a:r>
                      <a:r>
                        <a:rPr lang="en-GB" sz="1200" b="1" dirty="0">
                          <a:effectLst/>
                          <a:latin typeface="Calibri" panose="020F0502020204030204" pitchFamily="34" charset="0"/>
                        </a:rPr>
                        <a:t>Understanding Medicine: </a:t>
                      </a:r>
                      <a:r>
                        <a:rPr lang="en-GB" sz="1200" dirty="0">
                          <a:effectLst/>
                          <a:latin typeface="Calibri" panose="020F0502020204030204" pitchFamily="34" charset="0"/>
                        </a:rPr>
                        <a:t>Understand the breadth of medical practice and plan a career </a:t>
                      </a:r>
                      <a:endParaRPr lang="en-GB" dirty="0">
                        <a:effectLst/>
                      </a:endParaRPr>
                    </a:p>
                  </a:txBody>
                  <a:tcPr anchor="ctr">
                    <a:lnL w="1295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9540" cap="flat" cmpd="sng" algn="ctr">
                      <a:solidFill>
                        <a:srgbClr val="000000"/>
                      </a:solidFill>
                      <a:prstDash val="solid"/>
                      <a:round/>
                      <a:headEnd type="none" w="med" len="med"/>
                      <a:tailEnd type="none" w="med" len="med"/>
                    </a:lnT>
                    <a:lnB w="58674" cap="flat" cmpd="sng" algn="ctr">
                      <a:solidFill>
                        <a:srgbClr val="000000"/>
                      </a:solidFill>
                      <a:prstDash val="solid"/>
                      <a:round/>
                      <a:headEnd type="none" w="med" len="med"/>
                      <a:tailEnd type="none" w="med" len="med"/>
                    </a:lnB>
                    <a:solidFill>
                      <a:srgbClr val="CED6E8"/>
                    </a:solidFill>
                  </a:tcPr>
                </a:tc>
                <a:extLst>
                  <a:ext uri="{0D108BD9-81ED-4DB2-BD59-A6C34878D82A}">
                    <a16:rowId xmlns:a16="http://schemas.microsoft.com/office/drawing/2014/main" val="2725113987"/>
                  </a:ext>
                </a:extLst>
              </a:tr>
            </a:tbl>
          </a:graphicData>
        </a:graphic>
      </p:graphicFrame>
    </p:spTree>
    <p:extLst>
      <p:ext uri="{BB962C8B-B14F-4D97-AF65-F5344CB8AC3E}">
        <p14:creationId xmlns:p14="http://schemas.microsoft.com/office/powerpoint/2010/main" val="211431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18D1-A6E3-D149-910A-EAF13128F8E2}"/>
              </a:ext>
            </a:extLst>
          </p:cNvPr>
          <p:cNvSpPr>
            <a:spLocks noGrp="1"/>
          </p:cNvSpPr>
          <p:nvPr>
            <p:ph type="ctrTitle"/>
          </p:nvPr>
        </p:nvSpPr>
        <p:spPr/>
        <p:txBody>
          <a:bodyPr/>
          <a:lstStyle/>
          <a:p>
            <a:r>
              <a:rPr lang="en-US" dirty="0"/>
              <a:t>Ethics in healthcare</a:t>
            </a:r>
          </a:p>
        </p:txBody>
      </p:sp>
      <p:sp>
        <p:nvSpPr>
          <p:cNvPr id="3" name="Text Placeholder 2">
            <a:extLst>
              <a:ext uri="{FF2B5EF4-FFF2-40B4-BE49-F238E27FC236}">
                <a16:creationId xmlns:a16="http://schemas.microsoft.com/office/drawing/2014/main" id="{1D11B32D-AA86-9447-AC87-C7FD8A9C8D4E}"/>
              </a:ext>
            </a:extLst>
          </p:cNvPr>
          <p:cNvSpPr>
            <a:spLocks noGrp="1"/>
          </p:cNvSpPr>
          <p:nvPr>
            <p:ph type="body" sz="quarter" idx="13"/>
          </p:nvPr>
        </p:nvSpPr>
        <p:spPr/>
        <p:txBody>
          <a:bodyPr>
            <a:noAutofit/>
          </a:bodyPr>
          <a:lstStyle/>
          <a:p>
            <a:pPr marL="0" indent="0">
              <a:buNone/>
            </a:pPr>
            <a:r>
              <a:rPr lang="en-GB" dirty="0"/>
              <a:t>“In many situations in which the doctor finds themselves, </a:t>
            </a:r>
            <a:r>
              <a:rPr lang="en-GB" b="1" dirty="0"/>
              <a:t>uncertainty</a:t>
            </a:r>
            <a:r>
              <a:rPr lang="en-GB" dirty="0"/>
              <a:t> will likely exist and it is the role of the doctor … to make </a:t>
            </a:r>
            <a:r>
              <a:rPr lang="en-GB" b="1" dirty="0"/>
              <a:t>decisions on care based on sound ethical principles </a:t>
            </a:r>
            <a:r>
              <a:rPr lang="en-GB" dirty="0"/>
              <a:t>using personal knowledge and skills, evidence and scientific training.”</a:t>
            </a:r>
          </a:p>
          <a:p>
            <a:pPr marL="0" indent="0">
              <a:buNone/>
            </a:pPr>
            <a:r>
              <a:rPr lang="en-GB" sz="800" dirty="0"/>
              <a:t>Foundation Programme Curriculum</a:t>
            </a:r>
            <a:endParaRPr lang="en-US" sz="800" dirty="0"/>
          </a:p>
        </p:txBody>
      </p:sp>
      <p:pic>
        <p:nvPicPr>
          <p:cNvPr id="6" name="Picture Placeholder 5" descr="Text&#10;&#10;Description automatically generated">
            <a:extLst>
              <a:ext uri="{FF2B5EF4-FFF2-40B4-BE49-F238E27FC236}">
                <a16:creationId xmlns:a16="http://schemas.microsoft.com/office/drawing/2014/main" id="{1AE25B05-3836-9D40-ADB6-39953AFC23A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79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CFE3-0EDE-B04D-90EB-E3E288AEC19B}"/>
              </a:ext>
            </a:extLst>
          </p:cNvPr>
          <p:cNvSpPr>
            <a:spLocks noGrp="1"/>
          </p:cNvSpPr>
          <p:nvPr>
            <p:ph type="ctrTitle"/>
          </p:nvPr>
        </p:nvSpPr>
        <p:spPr>
          <a:xfrm>
            <a:off x="457200" y="655201"/>
            <a:ext cx="7772400" cy="679449"/>
          </a:xfrm>
        </p:spPr>
        <p:txBody>
          <a:bodyPr/>
          <a:lstStyle/>
          <a:p>
            <a:r>
              <a:rPr lang="en-GB" altLang="en-US" dirty="0"/>
              <a:t>Objectives for the day</a:t>
            </a:r>
            <a:endParaRPr lang="en-US" dirty="0"/>
          </a:p>
        </p:txBody>
      </p:sp>
      <p:sp>
        <p:nvSpPr>
          <p:cNvPr id="4" name="Text Placeholder 3">
            <a:extLst>
              <a:ext uri="{FF2B5EF4-FFF2-40B4-BE49-F238E27FC236}">
                <a16:creationId xmlns:a16="http://schemas.microsoft.com/office/drawing/2014/main" id="{C01C1D31-DBC1-3D4B-8178-4A690EAF01FA}"/>
              </a:ext>
            </a:extLst>
          </p:cNvPr>
          <p:cNvSpPr>
            <a:spLocks noGrp="1"/>
          </p:cNvSpPr>
          <p:nvPr>
            <p:ph type="body" sz="quarter" idx="13"/>
          </p:nvPr>
        </p:nvSpPr>
        <p:spPr>
          <a:xfrm>
            <a:off x="457201" y="2032001"/>
            <a:ext cx="7839075" cy="3898899"/>
          </a:xfrm>
        </p:spPr>
        <p:txBody>
          <a:bodyPr lIns="90000">
            <a:normAutofit lnSpcReduction="10000"/>
          </a:bodyPr>
          <a:lstStyle/>
          <a:p>
            <a:r>
              <a:rPr lang="en-GB" sz="2200" dirty="0"/>
              <a:t>Define ethics</a:t>
            </a:r>
          </a:p>
          <a:p>
            <a:pPr lvl="1"/>
            <a:r>
              <a:rPr lang="en-GB" sz="1700" dirty="0"/>
              <a:t>And understand the differences from related terms such as morals and belief systems</a:t>
            </a:r>
          </a:p>
          <a:p>
            <a:pPr marL="457188" lvl="1" indent="0">
              <a:buNone/>
            </a:pPr>
            <a:endParaRPr lang="en-GB" sz="1700" dirty="0"/>
          </a:p>
          <a:p>
            <a:r>
              <a:rPr lang="en-GB" sz="2200" dirty="0"/>
              <a:t>Describe the three major groups of ethical theories</a:t>
            </a:r>
            <a:br>
              <a:rPr lang="en-GB" sz="1800" dirty="0"/>
            </a:br>
            <a:endParaRPr lang="en-GB" sz="1800" dirty="0"/>
          </a:p>
          <a:p>
            <a:r>
              <a:rPr lang="en-GB" sz="2200" dirty="0"/>
              <a:t>Formulate a complex response to a current ethical issue in terms of these theories</a:t>
            </a:r>
          </a:p>
          <a:p>
            <a:endParaRPr lang="en-GB" sz="1800" dirty="0"/>
          </a:p>
          <a:p>
            <a:r>
              <a:rPr lang="en-GB" sz="2200" dirty="0"/>
              <a:t>Use a simple and memorable schema to approach ethical problems</a:t>
            </a:r>
            <a:br>
              <a:rPr lang="en-GB" sz="2200" dirty="0"/>
            </a:br>
            <a:endParaRPr lang="en-US" sz="2200" dirty="0"/>
          </a:p>
        </p:txBody>
      </p:sp>
      <p:sp>
        <p:nvSpPr>
          <p:cNvPr id="5" name="Subtitle 2">
            <a:extLst>
              <a:ext uri="{FF2B5EF4-FFF2-40B4-BE49-F238E27FC236}">
                <a16:creationId xmlns:a16="http://schemas.microsoft.com/office/drawing/2014/main" id="{7A9AB213-BBAA-2E44-A7B9-883CE765ACB1}"/>
              </a:ext>
            </a:extLst>
          </p:cNvPr>
          <p:cNvSpPr>
            <a:spLocks noGrp="1"/>
          </p:cNvSpPr>
          <p:nvPr>
            <p:ph type="subTitle" idx="1"/>
          </p:nvPr>
        </p:nvSpPr>
        <p:spPr>
          <a:xfrm>
            <a:off x="457201" y="1375313"/>
            <a:ext cx="7581900" cy="581025"/>
          </a:xfrm>
        </p:spPr>
        <p:txBody>
          <a:bodyPr/>
          <a:lstStyle/>
          <a:p>
            <a:r>
              <a:rPr lang="en-GB" altLang="en-US" dirty="0"/>
              <a:t>By the end of the day, you will be able to:</a:t>
            </a:r>
          </a:p>
          <a:p>
            <a:endParaRPr lang="en-US" dirty="0"/>
          </a:p>
        </p:txBody>
      </p:sp>
    </p:spTree>
    <p:extLst>
      <p:ext uri="{BB962C8B-B14F-4D97-AF65-F5344CB8AC3E}">
        <p14:creationId xmlns:p14="http://schemas.microsoft.com/office/powerpoint/2010/main" val="399957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FF96-B46A-7A49-B5AE-0D62FE26024D}"/>
              </a:ext>
            </a:extLst>
          </p:cNvPr>
          <p:cNvSpPr>
            <a:spLocks noGrp="1"/>
          </p:cNvSpPr>
          <p:nvPr>
            <p:ph type="ctrTitle"/>
          </p:nvPr>
        </p:nvSpPr>
        <p:spPr/>
        <p:txBody>
          <a:bodyPr/>
          <a:lstStyle/>
          <a:p>
            <a:r>
              <a:rPr lang="en-US" dirty="0"/>
              <a:t>Principles of Education</a:t>
            </a:r>
          </a:p>
        </p:txBody>
      </p:sp>
      <p:sp>
        <p:nvSpPr>
          <p:cNvPr id="3" name="Text Placeholder 2">
            <a:extLst>
              <a:ext uri="{FF2B5EF4-FFF2-40B4-BE49-F238E27FC236}">
                <a16:creationId xmlns:a16="http://schemas.microsoft.com/office/drawing/2014/main" id="{943DF7FB-FEB1-9540-A117-877E19302CB4}"/>
              </a:ext>
            </a:extLst>
          </p:cNvPr>
          <p:cNvSpPr>
            <a:spLocks noGrp="1"/>
          </p:cNvSpPr>
          <p:nvPr>
            <p:ph type="body" sz="quarter" idx="13"/>
          </p:nvPr>
        </p:nvSpPr>
        <p:spPr/>
        <p:txBody>
          <a:bodyPr/>
          <a:lstStyle/>
          <a:p>
            <a:pPr marL="0" indent="0">
              <a:buNone/>
            </a:pPr>
            <a:r>
              <a:rPr lang="en-GB" dirty="0"/>
              <a:t>“Small group workshops to consolidate knowledge, teach reasoning and explore new topics in more detail”.</a:t>
            </a:r>
          </a:p>
          <a:p>
            <a:pPr marL="0" lvl="0" indent="0">
              <a:buNone/>
            </a:pPr>
            <a:r>
              <a:rPr lang="en-GB" sz="800" dirty="0">
                <a:solidFill>
                  <a:prstClr val="black"/>
                </a:solidFill>
              </a:rPr>
              <a:t>Foundation Programme Curriculum</a:t>
            </a:r>
            <a:endParaRPr lang="en-US" sz="800" dirty="0">
              <a:solidFill>
                <a:prstClr val="black"/>
              </a:solidFill>
            </a:endParaRPr>
          </a:p>
          <a:p>
            <a:pPr marL="0" indent="0">
              <a:buNone/>
            </a:pPr>
            <a:endParaRPr lang="en-GB" dirty="0"/>
          </a:p>
          <a:p>
            <a:endParaRPr lang="en-GB" dirty="0"/>
          </a:p>
          <a:p>
            <a:endParaRPr lang="en-GB" dirty="0"/>
          </a:p>
          <a:p>
            <a:endParaRPr lang="en-US" dirty="0"/>
          </a:p>
        </p:txBody>
      </p:sp>
      <p:sp>
        <p:nvSpPr>
          <p:cNvPr id="4" name="Picture Placeholder 3">
            <a:extLst>
              <a:ext uri="{FF2B5EF4-FFF2-40B4-BE49-F238E27FC236}">
                <a16:creationId xmlns:a16="http://schemas.microsoft.com/office/drawing/2014/main" id="{28FDD00C-D6F2-C643-9CEC-5B0899F49548}"/>
              </a:ext>
            </a:extLst>
          </p:cNvPr>
          <p:cNvSpPr>
            <a:spLocks noGrp="1"/>
          </p:cNvSpPr>
          <p:nvPr>
            <p:ph type="pic" sz="quarter" idx="14"/>
          </p:nvPr>
        </p:nvSpPr>
        <p:spPr/>
      </p:sp>
      <p:pic>
        <p:nvPicPr>
          <p:cNvPr id="5" name="Picture Placeholder 4">
            <a:extLst>
              <a:ext uri="{FF2B5EF4-FFF2-40B4-BE49-F238E27FC236}">
                <a16:creationId xmlns:a16="http://schemas.microsoft.com/office/drawing/2014/main" id="{8606F86D-EE58-4745-8FFA-7DB9277E405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18112" y="1954213"/>
            <a:ext cx="3673475" cy="3721100"/>
          </a:xfrm>
          <a:prstGeom prst="rect">
            <a:avLst/>
          </a:prstGeom>
        </p:spPr>
      </p:pic>
    </p:spTree>
    <p:extLst>
      <p:ext uri="{BB962C8B-B14F-4D97-AF65-F5344CB8AC3E}">
        <p14:creationId xmlns:p14="http://schemas.microsoft.com/office/powerpoint/2010/main" val="1411283111"/>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D70F347552224CA9FCD92A2ABDFC2E" ma:contentTypeVersion="13" ma:contentTypeDescription="Create a new document." ma:contentTypeScope="" ma:versionID="0dfb52f3a413204fe32f660c39265861">
  <xsd:schema xmlns:xsd="http://www.w3.org/2001/XMLSchema" xmlns:xs="http://www.w3.org/2001/XMLSchema" xmlns:p="http://schemas.microsoft.com/office/2006/metadata/properties" xmlns:ns2="44a48a6e-8dc7-4b97-ba0a-40f9af9ba45d" xmlns:ns3="40e37b46-b04b-4700-9262-0426114df0e1" targetNamespace="http://schemas.microsoft.com/office/2006/metadata/properties" ma:root="true" ma:fieldsID="e7bcd54b54bf7724188fd45edce3cc46" ns2:_="" ns3:_="">
    <xsd:import namespace="44a48a6e-8dc7-4b97-ba0a-40f9af9ba45d"/>
    <xsd:import namespace="40e37b46-b04b-4700-9262-0426114df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8a6e-8dc7-4b97-ba0a-40f9af9ba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37b46-b04b-4700-9262-0426114df0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AED38-4738-46B9-BBCA-A3B6B8E1738E}">
  <ds:schemaRefs>
    <ds:schemaRef ds:uri="http://purl.org/dc/elements/1.1/"/>
    <ds:schemaRef ds:uri="http://schemas.microsoft.com/office/2006/metadata/properties"/>
    <ds:schemaRef ds:uri="094893c1-b3ce-419a-8e69-08beb892be7f"/>
    <ds:schemaRef ds:uri="http://purl.org/dc/terms/"/>
    <ds:schemaRef ds:uri="99548ec9-e459-4108-893e-316e41901c3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1A98D5-7FC5-46E0-A1AC-F0C0956B7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48a6e-8dc7-4b97-ba0a-40f9af9ba45d"/>
    <ds:schemaRef ds:uri="40e37b46-b04b-4700-9262-0426114df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42235C-6437-4A7A-9188-6FDEBD353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HEE PPT - Master slide deck</Template>
  <TotalTime>25911</TotalTime>
  <Words>8194</Words>
  <Application>Microsoft Office PowerPoint</Application>
  <PresentationFormat>On-screen Show (4:3)</PresentationFormat>
  <Paragraphs>966</Paragraphs>
  <Slides>53</Slides>
  <Notes>53</Notes>
  <HiddenSlides>3</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HEE PPT - Master slide deck</vt:lpstr>
      <vt:lpstr>Notes for Organizers and Trainers</vt:lpstr>
      <vt:lpstr>PowerPoint Presentation</vt:lpstr>
      <vt:lpstr>Ground rules</vt:lpstr>
      <vt:lpstr>Introductions</vt:lpstr>
      <vt:lpstr>Aims  </vt:lpstr>
      <vt:lpstr>The Curriculum</vt:lpstr>
      <vt:lpstr>Ethics in healthcare</vt:lpstr>
      <vt:lpstr>Objectives for the day</vt:lpstr>
      <vt:lpstr>Principles of Education</vt:lpstr>
      <vt:lpstr>Programme for the day </vt:lpstr>
      <vt:lpstr>Activity!</vt:lpstr>
      <vt:lpstr>Feedback</vt:lpstr>
      <vt:lpstr>Break</vt:lpstr>
      <vt:lpstr>Three main approaches</vt:lpstr>
      <vt:lpstr>Socrates – 5th C BCE</vt:lpstr>
      <vt:lpstr>Classical Virtues Aristotle</vt:lpstr>
      <vt:lpstr>How to Think Like a Roman Emperor Marcus Aurelius</vt:lpstr>
      <vt:lpstr>Three main approaches</vt:lpstr>
      <vt:lpstr>The Ten Commandments</vt:lpstr>
      <vt:lpstr>Deontology Immanuel Kant (1724 – 1804)</vt:lpstr>
      <vt:lpstr>Meta-ethics</vt:lpstr>
      <vt:lpstr>Duties</vt:lpstr>
      <vt:lpstr>Three main approaches</vt:lpstr>
      <vt:lpstr>Consequentialism Socrates and Crito</vt:lpstr>
      <vt:lpstr>Utilitarianism Jeremy Bentham (1748 – 1832)</vt:lpstr>
      <vt:lpstr>Three main approaches</vt:lpstr>
      <vt:lpstr>Virtue Ethics regenerated               Am I a Good Man Clara?</vt:lpstr>
      <vt:lpstr>Modern Stoicism</vt:lpstr>
      <vt:lpstr>The Good Place</vt:lpstr>
      <vt:lpstr>How to live ethically in a pandemic</vt:lpstr>
      <vt:lpstr>Break</vt:lpstr>
      <vt:lpstr>Activity! Should we have to carry COVID passports?</vt:lpstr>
      <vt:lpstr>Presentations</vt:lpstr>
      <vt:lpstr>How well was the question framed?</vt:lpstr>
      <vt:lpstr>Who decides on the Virtues?</vt:lpstr>
      <vt:lpstr>Only Connect</vt:lpstr>
      <vt:lpstr>Utilitarianism Jeremy Bentham (1748 – 1832)</vt:lpstr>
      <vt:lpstr>What ethical system is this?</vt:lpstr>
      <vt:lpstr>In practice:</vt:lpstr>
      <vt:lpstr>Break?</vt:lpstr>
      <vt:lpstr>Ethics in Practice Medical Ethics </vt:lpstr>
      <vt:lpstr>Break</vt:lpstr>
      <vt:lpstr>Confidentiality</vt:lpstr>
      <vt:lpstr>Break</vt:lpstr>
      <vt:lpstr>Case study – HIV  </vt:lpstr>
      <vt:lpstr>Case study – HIV  </vt:lpstr>
      <vt:lpstr>Case study – HIV  </vt:lpstr>
      <vt:lpstr>Break</vt:lpstr>
      <vt:lpstr>The Importance of Reflection</vt:lpstr>
      <vt:lpstr>Reflection and review Final questions and comments </vt:lpstr>
      <vt:lpstr>Aims  </vt:lpstr>
      <vt:lpstr>Objectives for the day</vt:lpstr>
      <vt:lpstr>End of course!</vt:lpstr>
    </vt:vector>
  </TitlesOfParts>
  <Company>South West LETB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Anne (NHS South West)</dc:creator>
  <cp:lastModifiedBy>Kata Varnai</cp:lastModifiedBy>
  <cp:revision>601</cp:revision>
  <cp:lastPrinted>2019-04-07T12:44:07Z</cp:lastPrinted>
  <dcterms:created xsi:type="dcterms:W3CDTF">2015-12-10T09:20:49Z</dcterms:created>
  <dcterms:modified xsi:type="dcterms:W3CDTF">2024-04-16T09:37:24Z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0x01010062D70F347552224CA9FCD92A2ABDFC2E</vt:lpwstr>
  </property>
</Properties>
</file>